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3.xml"/>
  <Override ContentType="application/vnd.openxmlformats-officedocument.presentationml.slideLayout+xml" PartName="/ppt/slideLayouts/slideLayout7.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5.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2" r:id="rId4"/>
    <p:sldMasterId id="2147483663"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2" Type="http://schemas.openxmlformats.org/officeDocument/2006/relationships/slide" Target="slides/slide5.xml"/><Relationship Id="rId13" Type="http://schemas.openxmlformats.org/officeDocument/2006/relationships/slide" Target="slides/slide6.xml"/><Relationship Id="rId10" Type="http://schemas.openxmlformats.org/officeDocument/2006/relationships/slide" Target="slides/slide3.xml"/><Relationship Id="rId11" Type="http://schemas.openxmlformats.org/officeDocument/2006/relationships/slide" Target="slides/slide4.xml"/><Relationship Id="rId26" Type="http://schemas.openxmlformats.org/officeDocument/2006/relationships/slide" Target="slides/slide19.xml"/><Relationship Id="rId25" Type="http://schemas.openxmlformats.org/officeDocument/2006/relationships/slide" Target="slides/slide18.xml"/><Relationship Id="rId27" Type="http://schemas.openxmlformats.org/officeDocument/2006/relationships/slide" Target="slides/slide20.xml"/><Relationship Id="rId2" Type="http://schemas.openxmlformats.org/officeDocument/2006/relationships/presProps" Target="presProps.xml"/><Relationship Id="rId21" Type="http://schemas.openxmlformats.org/officeDocument/2006/relationships/slide" Target="slides/slide14.xml"/><Relationship Id="rId1" Type="http://schemas.openxmlformats.org/officeDocument/2006/relationships/theme" Target="theme/theme3.xml"/><Relationship Id="rId22" Type="http://schemas.openxmlformats.org/officeDocument/2006/relationships/slide" Target="slides/slide15.xml"/><Relationship Id="rId4" Type="http://schemas.openxmlformats.org/officeDocument/2006/relationships/slideMaster" Target="slideMasters/slideMaster1.xml"/><Relationship Id="rId23" Type="http://schemas.openxmlformats.org/officeDocument/2006/relationships/slide" Target="slides/slide16.xml"/><Relationship Id="rId3" Type="http://schemas.openxmlformats.org/officeDocument/2006/relationships/tableStyles" Target="tableStyles.xml"/><Relationship Id="rId24" Type="http://schemas.openxmlformats.org/officeDocument/2006/relationships/slide" Target="slides/slide17.xml"/><Relationship Id="rId20" Type="http://schemas.openxmlformats.org/officeDocument/2006/relationships/slide" Target="slides/slide13.xml"/><Relationship Id="rId9" Type="http://schemas.openxmlformats.org/officeDocument/2006/relationships/slide" Target="slides/slide2.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slide" Target="slides/slide1.xml"/><Relationship Id="rId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12700">
            <a:solidFill>
              <a:srgbClr val="000000"/>
            </a:solidFill>
            <a:prstDash val="solid"/>
            <a:miter/>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5211"/>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4612" y="8685211"/>
            <a:ext cx="2971799" cy="45720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8" Type="http://schemas.openxmlformats.org/officeDocument/2006/relationships/hyperlink" Target="http://www.jewishvirtuallibrary.org/jsource/copyright.html" TargetMode="External"/><Relationship Id="rId17" Type="http://schemas.openxmlformats.org/officeDocument/2006/relationships/hyperlink" Target="http://www.mtsu.edu/~baustin/holo.html" TargetMode="External"/><Relationship Id="rId16" Type="http://schemas.openxmlformats.org/officeDocument/2006/relationships/hyperlink" Target="http://www.archives.gov/" TargetMode="External"/><Relationship Id="rId15" Type="http://schemas.openxmlformats.org/officeDocument/2006/relationships/hyperlink" Target="http://www.jewishvirtuallibrary.org/jsource/Holocaust/reinhard.html" TargetMode="External"/><Relationship Id="rId14" Type="http://schemas.openxmlformats.org/officeDocument/2006/relationships/hyperlink" Target="http://www.jewishvirtuallibrary.org/jsource/Holocaust/Wannsee_Protocol.html" TargetMode="External"/><Relationship Id="rId2" Type="http://schemas.openxmlformats.org/officeDocument/2006/relationships/hyperlink" Target="http://www.ushmm.org/" TargetMode="External"/><Relationship Id="rId12" Type="http://schemas.openxmlformats.org/officeDocument/2006/relationships/hyperlink" Target="http://www.jewishvirtuallibrary.org/jsource/Holocaust/Sobibor.html" TargetMode="External"/><Relationship Id="rId13" Type="http://schemas.openxmlformats.org/officeDocument/2006/relationships/hyperlink" Target="http://www.jewishvirtuallibrary.org/jsource/Holocaust/Sobibor.html" TargetMode="External"/><Relationship Id="rId1" Type="http://schemas.openxmlformats.org/officeDocument/2006/relationships/notesMaster" Target="../notesMasters/notesMaster1.xml"/><Relationship Id="rId4" Type="http://schemas.openxmlformats.org/officeDocument/2006/relationships/hyperlink" Target="http://www.jewishvirtuallibrary.org/jsource/Holocaust/nurmlaw1.html" TargetMode="External"/><Relationship Id="rId10" Type="http://schemas.openxmlformats.org/officeDocument/2006/relationships/hyperlink" Target="http://www.jewishvirtuallibrary.org/jsource/Holocaust/Chelmno.html" TargetMode="External"/><Relationship Id="rId3" Type="http://schemas.openxmlformats.org/officeDocument/2006/relationships/hyperlink" Target="http://www.jewishvirtuallibrary.org/jsource/Holocaust/hitlertoc.html" TargetMode="External"/><Relationship Id="rId11" Type="http://schemas.openxmlformats.org/officeDocument/2006/relationships/hyperlink" Target="http://www.jewishvirtuallibrary.org/jsource/Holocaust/Belzec.html" TargetMode="External"/><Relationship Id="rId9" Type="http://schemas.openxmlformats.org/officeDocument/2006/relationships/hyperlink" Target="http://www.jewishvirtuallibrary.org/jsource/Holocaust/cc.html" TargetMode="External"/><Relationship Id="rId6" Type="http://schemas.openxmlformats.org/officeDocument/2006/relationships/hyperlink" Target="http://www.jewishvirtuallibrary.org/jsource/Holocaust/final.html" TargetMode="External"/><Relationship Id="rId5" Type="http://schemas.openxmlformats.org/officeDocument/2006/relationships/hyperlink" Target="http://www.jewishvirtuallibrary.org/jsource/Holocaust/gypsies.html" TargetMode="External"/><Relationship Id="rId8" Type="http://schemas.openxmlformats.org/officeDocument/2006/relationships/hyperlink" Target="http://www.jewishvirtuallibrary.org/jsource/Holocaust/einsatztoc.html" TargetMode="External"/><Relationship Id="rId7" Type="http://schemas.openxmlformats.org/officeDocument/2006/relationships/hyperlink" Target="http://www.jewishvirtuallibrary.org/jsource/Holocaust/himmler.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78" name="Shape 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5" name="Shape 1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586" y="0"/>
            <a:ext cx="1587" cy="1587"/>
          </a:xfrm>
          <a:custGeom>
            <a:pathLst>
              <a:path extrusionOk="0" h="120000" w="120000">
                <a:moveTo>
                  <a:pt x="0" y="0"/>
                </a:moveTo>
                <a:lnTo>
                  <a:pt x="120000" y="0"/>
                </a:lnTo>
                <a:lnTo>
                  <a:pt x="120000" y="120000"/>
                </a:lnTo>
                <a:lnTo>
                  <a:pt x="0" y="120000"/>
                </a:lnTo>
                <a:close/>
              </a:path>
            </a:pathLst>
          </a:custGeom>
          <a:solidFill>
            <a:srgbClr val="FFFFFF"/>
          </a:solidFill>
          <a:ln cap="rnd" w="9525">
            <a:solidFill>
              <a:srgbClr val="000000"/>
            </a:solidFill>
            <a:prstDash val="solid"/>
            <a:miter/>
            <a:headEnd len="med" w="med" type="none"/>
            <a:tailEnd len="med" w="med" type="none"/>
          </a:ln>
        </p:spPr>
      </p:sp>
      <p:sp>
        <p:nvSpPr>
          <p:cNvPr id="151" name="Shape 151"/>
          <p:cNvSpPr txBox="1"/>
          <p:nvPr>
            <p:ph idx="1" type="body"/>
          </p:nvPr>
        </p:nvSpPr>
        <p:spPr>
          <a:xfrm>
            <a:off x="685800" y="4343400"/>
            <a:ext cx="5486399" cy="4024312"/>
          </a:xfrm>
          <a:prstGeom prst="rect">
            <a:avLst/>
          </a:prstGeom>
          <a:noFill/>
          <a:ln>
            <a:noFill/>
          </a:ln>
        </p:spPr>
        <p:txBody>
          <a:bodyPr anchorCtr="0" anchor="ctr" bIns="45700" lIns="91425" rIns="91425" tIns="4570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1586" y="0"/>
            <a:ext cx="1587" cy="1587"/>
          </a:xfrm>
          <a:custGeom>
            <a:pathLst>
              <a:path extrusionOk="0" h="120000" w="120000">
                <a:moveTo>
                  <a:pt x="0" y="0"/>
                </a:moveTo>
                <a:lnTo>
                  <a:pt x="120000" y="0"/>
                </a:lnTo>
                <a:lnTo>
                  <a:pt x="120000" y="120000"/>
                </a:lnTo>
                <a:lnTo>
                  <a:pt x="0" y="120000"/>
                </a:lnTo>
                <a:close/>
              </a:path>
            </a:pathLst>
          </a:custGeom>
          <a:solidFill>
            <a:srgbClr val="FFFFFF"/>
          </a:solidFill>
          <a:ln cap="rnd" w="9525">
            <a:solidFill>
              <a:srgbClr val="000000"/>
            </a:solidFill>
            <a:prstDash val="solid"/>
            <a:miter/>
            <a:headEnd len="med" w="med" type="none"/>
            <a:tailEnd len="med" w="med" type="none"/>
          </a:ln>
        </p:spPr>
      </p:sp>
      <p:sp>
        <p:nvSpPr>
          <p:cNvPr id="157" name="Shape 157"/>
          <p:cNvSpPr txBox="1"/>
          <p:nvPr>
            <p:ph idx="1" type="body"/>
          </p:nvPr>
        </p:nvSpPr>
        <p:spPr>
          <a:xfrm>
            <a:off x="685800" y="4343400"/>
            <a:ext cx="5486399" cy="4024312"/>
          </a:xfrm>
          <a:prstGeom prst="rect">
            <a:avLst/>
          </a:prstGeom>
          <a:noFill/>
          <a:ln>
            <a:noFill/>
          </a:ln>
        </p:spPr>
        <p:txBody>
          <a:bodyPr anchorCtr="0" anchor="ctr" bIns="45700" lIns="91425" rIns="91425" tIns="4570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586" y="0"/>
            <a:ext cx="1587" cy="1587"/>
          </a:xfrm>
          <a:custGeom>
            <a:pathLst>
              <a:path extrusionOk="0" h="120000" w="120000">
                <a:moveTo>
                  <a:pt x="0" y="0"/>
                </a:moveTo>
                <a:lnTo>
                  <a:pt x="120000" y="0"/>
                </a:lnTo>
                <a:lnTo>
                  <a:pt x="120000" y="120000"/>
                </a:lnTo>
                <a:lnTo>
                  <a:pt x="0" y="120000"/>
                </a:lnTo>
                <a:close/>
              </a:path>
            </a:pathLst>
          </a:custGeom>
          <a:solidFill>
            <a:srgbClr val="FFFFFF"/>
          </a:solidFill>
          <a:ln cap="rnd" w="9525">
            <a:solidFill>
              <a:srgbClr val="000000"/>
            </a:solidFill>
            <a:prstDash val="solid"/>
            <a:miter/>
            <a:headEnd len="med" w="med" type="none"/>
            <a:tailEnd len="med" w="med" type="none"/>
          </a:ln>
        </p:spPr>
      </p:sp>
      <p:sp>
        <p:nvSpPr>
          <p:cNvPr id="170" name="Shape 170"/>
          <p:cNvSpPr txBox="1"/>
          <p:nvPr>
            <p:ph idx="1" type="body"/>
          </p:nvPr>
        </p:nvSpPr>
        <p:spPr>
          <a:xfrm>
            <a:off x="685800" y="4343400"/>
            <a:ext cx="5486399" cy="4024312"/>
          </a:xfrm>
          <a:prstGeom prst="rect">
            <a:avLst/>
          </a:prstGeom>
          <a:noFill/>
          <a:ln>
            <a:noFill/>
          </a:ln>
        </p:spPr>
        <p:txBody>
          <a:bodyPr anchorCtr="0" anchor="ctr" bIns="45700" lIns="91425" rIns="91425" tIns="4570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7" name="Shape 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3" name="Shape 1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Arial"/>
              <a:buNone/>
            </a:pPr>
            <a:r>
              <a:rPr b="0" baseline="0" i="0" lang="en-US" sz="1200" u="none" cap="none" strike="noStrike"/>
              <a:t>*</a:t>
            </a:r>
          </a:p>
        </p:txBody>
      </p:sp>
      <p:sp>
        <p:nvSpPr>
          <p:cNvPr id="206" name="Shape 2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7" name="Shape 207"/>
          <p:cNvSpPr txBox="1"/>
          <p:nvPr>
            <p:ph idx="1" type="body"/>
          </p:nvPr>
        </p:nvSpPr>
        <p:spPr>
          <a:xfrm>
            <a:off x="685800" y="4343400"/>
            <a:ext cx="5486399" cy="4114800"/>
          </a:xfrm>
          <a:prstGeom prst="rect">
            <a:avLst/>
          </a:prstGeom>
          <a:solidFill>
            <a:srgbClr val="FFFFFF"/>
          </a:solidFill>
          <a:ln cap="rnd"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latin typeface="Arial"/>
                <a:ea typeface="Arial"/>
                <a:cs typeface="Arial"/>
                <a:sym typeface="Arial"/>
              </a:rPr>
              <a:t>http://en.wikipedia.org/wiki/Human_experimentation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Arial"/>
              <a:buNone/>
            </a:pPr>
            <a:r>
              <a:rPr b="0" baseline="0" i="0" lang="en-US" sz="1200" u="none" cap="none" strike="noStrike"/>
              <a:t>*</a:t>
            </a: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7" name="Shape 87"/>
          <p:cNvSpPr txBox="1"/>
          <p:nvPr>
            <p:ph idx="1" type="body"/>
          </p:nvPr>
        </p:nvSpPr>
        <p:spPr>
          <a:xfrm>
            <a:off x="685800" y="4343400"/>
            <a:ext cx="5486399" cy="4114800"/>
          </a:xfrm>
          <a:prstGeom prst="rect">
            <a:avLst/>
          </a:prstGeom>
          <a:solidFill>
            <a:srgbClr val="FFFFFF"/>
          </a:solidFill>
          <a:ln cap="rnd"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latin typeface="Arial"/>
                <a:ea typeface="Arial"/>
                <a:cs typeface="Arial"/>
                <a:sym typeface="Arial"/>
              </a:rPr>
              <a:t>Eugenics poster entitled "The eradication of the sick and weak in nature" from Hereditary Teachings and Racial Science in Pictorial Representation by Alfred Vogel </a:t>
            </a:r>
          </a:p>
          <a:p>
            <a:pPr indent="0" lvl="0" marL="0" marR="0" rtl="0" algn="l">
              <a:spcBef>
                <a:spcPts val="0"/>
              </a:spcBef>
              <a:buSzPct val="25000"/>
              <a:buFont typeface="Arial"/>
              <a:buNone/>
            </a:pPr>
            <a:r>
              <a:rPr b="0" baseline="0" i="0" lang="en-US" sz="1800" u="none" cap="none" strike="noStrike">
                <a:latin typeface="Arial"/>
                <a:ea typeface="Arial"/>
                <a:cs typeface="Arial"/>
                <a:sym typeface="Arial"/>
              </a:rPr>
              <a:t>The German quotation by Dr. Grosz reads: "That which does not satisfy the demands of Being collapses." This poster is no.42 in a series entitled, "Erblehre und Rassenkunde" (Theory of Inheritance and Racial Hygiene), published by the Verlag für nationale Literatur (Publisher for National Literature), Stuttgart. </a:t>
            </a:r>
          </a:p>
          <a:p>
            <a:pPr indent="0" lvl="0" marL="0" marR="0" rtl="0" algn="l">
              <a:spcBef>
                <a:spcPts val="0"/>
              </a:spcBef>
              <a:buSzPct val="25000"/>
              <a:buFont typeface="Arial"/>
              <a:buNone/>
            </a:pPr>
            <a:r>
              <a:rPr b="1" baseline="0" i="1" lang="en-US" sz="1800" u="none" cap="none" strike="noStrike">
                <a:latin typeface="Arial"/>
                <a:ea typeface="Arial"/>
                <a:cs typeface="Arial"/>
                <a:sym typeface="Arial"/>
              </a:rPr>
              <a:t>Date:</a:t>
            </a:r>
            <a:r>
              <a:rPr b="0" baseline="0" i="0" lang="en-US" sz="1800" u="none" cap="none" strike="noStrike">
                <a:latin typeface="Arial"/>
                <a:ea typeface="Arial"/>
                <a:cs typeface="Arial"/>
                <a:sym typeface="Arial"/>
              </a:rPr>
              <a:t> 1938 </a:t>
            </a:r>
            <a:br>
              <a:rPr b="0" baseline="0" i="0" lang="en-US" sz="1800" u="none" cap="none" strike="noStrike">
                <a:latin typeface="Arial"/>
                <a:ea typeface="Arial"/>
                <a:cs typeface="Arial"/>
                <a:sym typeface="Arial"/>
              </a:rPr>
            </a:br>
            <a:r>
              <a:rPr b="1" baseline="0" i="1" lang="en-US" sz="1800" u="none" cap="none" strike="noStrike">
                <a:latin typeface="Arial"/>
                <a:ea typeface="Arial"/>
                <a:cs typeface="Arial"/>
                <a:sym typeface="Arial"/>
              </a:rPr>
              <a:t>Locale:</a:t>
            </a:r>
            <a:r>
              <a:rPr b="0" baseline="0" i="0" lang="en-US" sz="1800" u="none" cap="none" strike="noStrike">
                <a:latin typeface="Arial"/>
                <a:ea typeface="Arial"/>
                <a:cs typeface="Arial"/>
                <a:sym typeface="Arial"/>
              </a:rPr>
              <a:t> Stuttgart, [Wuerttemberg] Germany </a:t>
            </a:r>
            <a:br>
              <a:rPr b="0" baseline="0" i="0" lang="en-US" sz="1800" u="none" cap="none" strike="noStrike">
                <a:latin typeface="Arial"/>
                <a:ea typeface="Arial"/>
                <a:cs typeface="Arial"/>
                <a:sym typeface="Arial"/>
              </a:rPr>
            </a:br>
            <a:r>
              <a:rPr b="1" baseline="0" i="1" lang="en-US" sz="1800" u="none" cap="none" strike="noStrike">
                <a:latin typeface="Arial"/>
                <a:ea typeface="Arial"/>
                <a:cs typeface="Arial"/>
                <a:sym typeface="Arial"/>
              </a:rPr>
              <a:t>Credit:</a:t>
            </a:r>
            <a:r>
              <a:rPr b="0" baseline="0" i="0" lang="en-US" sz="1800" u="none" cap="none" strike="noStrike">
                <a:latin typeface="Arial"/>
                <a:ea typeface="Arial"/>
                <a:cs typeface="Arial"/>
                <a:sym typeface="Arial"/>
              </a:rPr>
              <a:t> USHMM, courtesy of Hans Pauli </a:t>
            </a:r>
            <a:br>
              <a:rPr b="0" baseline="0" i="0" lang="en-US" sz="1800" u="none" cap="none" strike="noStrike">
                <a:latin typeface="Arial"/>
                <a:ea typeface="Arial"/>
                <a:cs typeface="Arial"/>
                <a:sym typeface="Arial"/>
              </a:rPr>
            </a:br>
            <a:r>
              <a:rPr b="1" baseline="0" i="1" lang="en-US" sz="1800" u="none" cap="none" strike="noStrike">
                <a:latin typeface="Arial"/>
                <a:ea typeface="Arial"/>
                <a:cs typeface="Arial"/>
                <a:sym typeface="Arial"/>
              </a:rPr>
              <a:t>Copyright:</a:t>
            </a:r>
            <a:r>
              <a:rPr b="0" baseline="0" i="0" lang="en-US" sz="1800" u="none" cap="none" strike="noStrike">
                <a:latin typeface="Arial"/>
                <a:ea typeface="Arial"/>
                <a:cs typeface="Arial"/>
                <a:sym typeface="Arial"/>
              </a:rPr>
              <a:t> USHMM </a:t>
            </a:r>
          </a:p>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Arial"/>
              <a:buNone/>
            </a:pPr>
            <a:r>
              <a:rPr b="0" baseline="0" i="0" lang="en-US" sz="1200" u="none" cap="none" strike="noStrike"/>
              <a:t>*</a:t>
            </a:r>
          </a:p>
        </p:txBody>
      </p:sp>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3" name="Shape 213"/>
          <p:cNvSpPr txBox="1"/>
          <p:nvPr>
            <p:ph idx="1" type="body"/>
          </p:nvPr>
        </p:nvSpPr>
        <p:spPr>
          <a:xfrm>
            <a:off x="685800" y="4343400"/>
            <a:ext cx="5486399" cy="4114800"/>
          </a:xfrm>
          <a:prstGeom prst="rect">
            <a:avLst/>
          </a:prstGeom>
          <a:solidFill>
            <a:srgbClr val="FFFFFF"/>
          </a:solidFill>
          <a:ln cap="rnd"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buClr>
                <a:srgbClr val="4BACC6"/>
              </a:buClr>
              <a:buSzPct val="25000"/>
              <a:buFont typeface="Arial"/>
              <a:buNone/>
            </a:pPr>
            <a:r>
              <a:rPr b="0" baseline="0" i="0" lang="en-US" sz="1800" u="none" cap="none" strike="noStrike">
                <a:solidFill>
                  <a:srgbClr val="4BACC6"/>
                </a:solidFill>
              </a:rPr>
              <a:t>http://en.wikipedia.org/wiki/Human_experimentation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4" name="Shape 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0" name="Shape 1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Arial"/>
              <a:buNone/>
            </a:pPr>
            <a:r>
              <a:rPr b="0" baseline="0" i="0" lang="en-US" sz="1200" u="none" cap="none" strike="noStrike"/>
              <a:t>*</a:t>
            </a:r>
          </a:p>
        </p:txBody>
      </p:sp>
      <p:sp>
        <p:nvSpPr>
          <p:cNvPr id="107" name="Shape 1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8" name="Shape 108"/>
          <p:cNvSpPr txBox="1"/>
          <p:nvPr>
            <p:ph idx="1" type="body"/>
          </p:nvPr>
        </p:nvSpPr>
        <p:spPr>
          <a:xfrm>
            <a:off x="685800" y="4343400"/>
            <a:ext cx="5486399" cy="4114800"/>
          </a:xfrm>
          <a:prstGeom prst="rect">
            <a:avLst/>
          </a:prstGeom>
          <a:solidFill>
            <a:srgbClr val="FFFFFF"/>
          </a:solidFill>
          <a:ln cap="rnd"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 http://www.jewishvirtuallibrary.org/jsource/Holocaust/t4.html</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 </a:t>
            </a:r>
            <a:br>
              <a:rPr b="0" baseline="0" i="0" lang="en-US" sz="800" u="none" cap="none" strike="noStrike">
                <a:latin typeface="Arial"/>
                <a:ea typeface="Arial"/>
                <a:cs typeface="Arial"/>
                <a:sym typeface="Arial"/>
              </a:rPr>
            </a:br>
            <a:r>
              <a:rPr b="0" baseline="0" i="0" lang="en-US" sz="800" u="none" cap="none" strike="noStrike">
                <a:latin typeface="Arial"/>
                <a:ea typeface="Arial"/>
                <a:cs typeface="Arial"/>
                <a:sym typeface="Arial"/>
              </a:rPr>
              <a:t> </a:t>
            </a:r>
          </a:p>
          <a:p>
            <a:pPr>
              <a:spcBef>
                <a:spcPts val="0"/>
              </a:spcBef>
              <a:buNone/>
            </a:pPr>
            <a:r>
              <a:t/>
            </a:r>
            <a:endParaRPr b="1" baseline="0" i="0" sz="800" u="none" cap="none" strike="noStrike">
              <a:latin typeface="Arial"/>
              <a:ea typeface="Arial"/>
              <a:cs typeface="Arial"/>
              <a:sym typeface="Arial"/>
            </a:endParaRPr>
          </a:p>
          <a:p>
            <a:pPr indent="0" lvl="0" marL="0" marR="0" rtl="0" algn="l">
              <a:lnSpc>
                <a:spcPct val="80000"/>
              </a:lnSpc>
              <a:spcBef>
                <a:spcPts val="0"/>
              </a:spcBef>
              <a:buSzPct val="25000"/>
              <a:buFont typeface="Arial"/>
              <a:buNone/>
            </a:pPr>
            <a:r>
              <a:rPr b="1" baseline="0" i="0" lang="en-US" sz="800" u="none" cap="none" strike="noStrike">
                <a:latin typeface="Arial"/>
                <a:ea typeface="Arial"/>
                <a:cs typeface="Arial"/>
                <a:sym typeface="Arial"/>
              </a:rPr>
              <a:t>The T-4 Euthanasia Program</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In the fall of 1939 the German government established, under the Reich Chancellery, the </a:t>
            </a:r>
            <a:r>
              <a:rPr b="0" baseline="0" i="1" lang="en-US" sz="800" u="none" cap="none" strike="noStrike">
                <a:latin typeface="Arial"/>
                <a:ea typeface="Arial"/>
                <a:cs typeface="Arial"/>
                <a:sym typeface="Arial"/>
              </a:rPr>
              <a:t>Euthanasie Programme</a:t>
            </a:r>
            <a:r>
              <a:rPr b="0" baseline="0" i="0" lang="en-US" sz="800" u="none" cap="none" strike="noStrike">
                <a:latin typeface="Arial"/>
                <a:ea typeface="Arial"/>
                <a:cs typeface="Arial"/>
                <a:sym typeface="Arial"/>
              </a:rPr>
              <a:t> under the direction of Philip Bouhler and Dr. Karl Brandt. The headquarters of the operation were at Tiergartenstrasse 4, Berlin and the code name for the program was derived from that address—T-4.</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The choice of terminology for the program is consistent with the Nazis' penchant for euphemism. Euthanasia typically means "mercy killing" and in the 1990's in the United States and other western nations, it is synonymous with "physician-assisted suicide." The kind of killing carried out through the T-4 program bears little resemblance to contemporary concepts of euthanasia.</a:t>
            </a:r>
          </a:p>
          <a:p>
            <a:pPr indent="0" lvl="0" marL="0" marR="0" rtl="0" algn="l">
              <a:lnSpc>
                <a:spcPct val="80000"/>
              </a:lnSpc>
              <a:spcBef>
                <a:spcPts val="0"/>
              </a:spcBef>
              <a:buSzPct val="25000"/>
              <a:buFont typeface="Arial"/>
              <a:buNone/>
            </a:pPr>
            <a:r>
              <a:rPr b="1" baseline="0" i="0" lang="en-US" sz="800" u="none" cap="none" strike="noStrike">
                <a:latin typeface="Arial"/>
                <a:ea typeface="Arial"/>
                <a:cs typeface="Arial"/>
                <a:sym typeface="Arial"/>
              </a:rPr>
              <a:t>Hartheim Castle, a "euthanasia" killing center where the physically and mentally disabled were killed by gassing and lethal injection. Hartheim, Austria (</a:t>
            </a:r>
            <a:r>
              <a:rPr b="1" baseline="0" i="0" lang="en-US" sz="800" u="sng" cap="none" strike="noStrike">
                <a:solidFill>
                  <a:srgbClr val="000000"/>
                </a:solidFill>
                <a:hlinkClick r:id="rId2"/>
              </a:rPr>
              <a:t>USHMM Photo</a:t>
            </a:r>
            <a:r>
              <a:rPr b="1" baseline="0" i="0" lang="en-US" sz="800" u="none" cap="none" strike="noStrike">
                <a:latin typeface="Arial"/>
                <a:ea typeface="Arial"/>
                <a:cs typeface="Arial"/>
                <a:sym typeface="Arial"/>
              </a:rPr>
              <a:t>).</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 </a:t>
            </a:r>
          </a:p>
          <a:p>
            <a:pPr indent="0" lvl="0" marL="0" marR="0" rtl="0" algn="l">
              <a:lnSpc>
                <a:spcPct val="80000"/>
              </a:lnSpc>
              <a:spcBef>
                <a:spcPts val="0"/>
              </a:spcBef>
              <a:buSzPct val="25000"/>
              <a:buFont typeface="Arial"/>
              <a:buNone/>
            </a:pPr>
            <a:r>
              <a:rPr b="0" baseline="0" i="0" lang="en-US" sz="800" u="sng" cap="none" strike="noStrike">
                <a:solidFill>
                  <a:srgbClr val="000000"/>
                </a:solidFill>
                <a:hlinkClick r:id="rId3"/>
              </a:rPr>
              <a:t>Hitler's</a:t>
            </a:r>
            <a:r>
              <a:rPr b="0" baseline="0" i="0" lang="en-US" sz="800" u="none" cap="none" strike="noStrike">
                <a:latin typeface="Arial"/>
                <a:ea typeface="Arial"/>
                <a:cs typeface="Arial"/>
                <a:sym typeface="Arial"/>
              </a:rPr>
              <a:t>Hitler's rise to power produced a completely new set of definitions. Guided by the over-riding principles of racial hygiene, racial purity, and national health, the Nazi regime seems fairly consistently committed to the removal of those unfit to live and produce inferior offspring. In 1935, the </a:t>
            </a:r>
            <a:r>
              <a:rPr b="0" baseline="0" i="0" lang="en-US" sz="800" u="sng" cap="none" strike="noStrike">
                <a:solidFill>
                  <a:srgbClr val="000000"/>
                </a:solidFill>
                <a:hlinkClick r:id="rId4"/>
              </a:rPr>
              <a:t>Nuremberg Laws</a:t>
            </a:r>
            <a:r>
              <a:rPr b="0" baseline="0" i="0" lang="en-US" sz="800" u="none" cap="none" strike="noStrike">
                <a:latin typeface="Arial"/>
                <a:ea typeface="Arial"/>
                <a:cs typeface="Arial"/>
                <a:sym typeface="Arial"/>
              </a:rPr>
              <a:t>Hitler's rise to power produced a completely new set of definitions. Guided by the over-riding principles of racial hygiene, racial purity, and national health, the Nazi regime seems fairly consistently committed to the removal of those unfit to live and produce inferior offspring. In 1935, the Nuremberg Laws provided for the forced sterilization of the unfit. Not only did Hitler have in mind such "inferior races" as Jews and </a:t>
            </a:r>
            <a:r>
              <a:rPr b="0" baseline="0" i="0" lang="en-US" sz="800" u="sng" cap="none" strike="noStrike">
                <a:solidFill>
                  <a:srgbClr val="000000"/>
                </a:solidFill>
                <a:hlinkClick r:id="rId5"/>
              </a:rPr>
              <a:t>Gypsies</a:t>
            </a:r>
            <a:r>
              <a:rPr b="0" baseline="0" i="0" lang="en-US" sz="800" u="none" cap="none" strike="noStrike">
                <a:latin typeface="Arial"/>
                <a:ea typeface="Arial"/>
                <a:cs typeface="Arial"/>
                <a:sym typeface="Arial"/>
              </a:rPr>
              <a:t>, he also included unfit Aryans—the mentally defective, severely handicapped, the incurably insane and the incurably sick.</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To implement the euthanasia program, special carbon-monoxide chambers were constructed. According to Milton Meltzer:</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Between December 1939 and August 1941, about 50,000 to 60,000 Germans—children and adults—were secretly killed by lethal injections or in gassing installations designed to look like shower stalls. It was a foretast of Auschwitz. The victims were taken from the medical institution and put to death.... (</a:t>
            </a:r>
            <a:r>
              <a:rPr b="0" baseline="0" i="1" lang="en-US" sz="800" u="none" cap="none" strike="noStrike">
                <a:latin typeface="Arial"/>
                <a:ea typeface="Arial"/>
                <a:cs typeface="Arial"/>
                <a:sym typeface="Arial"/>
              </a:rPr>
              <a:t>Never to Forget</a:t>
            </a:r>
            <a:r>
              <a:rPr b="0" baseline="0" i="0" lang="en-US" sz="800" u="none" cap="none" strike="noStrike">
                <a:latin typeface="Arial"/>
                <a:ea typeface="Arial"/>
                <a:cs typeface="Arial"/>
                <a:sym typeface="Arial"/>
              </a:rPr>
              <a:t>, New York:HarperCollins, 1976:131.)</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Robert J. Lifton makes the following assessment:</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Of the number of people killed in the T4 and the 14f13 projects, the following statistics are usually given: adult mental patients from institutions, 80,000 to 100,000; children in institutions, 5,000; special action against Jews in institutions, 1,000; concentration camp inmates transported to killing centers (14f13), 20,000 (Klee estimated that at the end of 1941, some 93,521 `beds' had been emptied for other uses [70,000 patients gassed, plus over 20,000 dead through starvation and medication] - in other words approximately one-third of the places for the mentally ill.) But these figures may well be too low; twice these numbers of people may have perished. The fact is that we do not know and shall probably never know. Elements of deception, imposed chaos, and the destruction of many records make anything like an accurate estimate impossible.</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The same is true concerning the total number of people murdered at specific killing centers. Hartheim victims of both ordinary `euthanasia' and 14f13 are variously estimated from 20,000 (by Dr. Georg Renno, Lonauer's successor as director), to 400,000 (by Franz Ziereis, the former commandant of Mauthausen, on his deathbed); 30,000 is believed to be the best estimate. While these figures may seem unimpressive when placed next to the millions killed in the Final Solution, they represent the murder of shockingly large numbers of people—all in places characterized as hospitals." (</a:t>
            </a:r>
            <a:r>
              <a:rPr b="0" baseline="0" i="1" lang="en-US" sz="800" u="none" cap="none" strike="noStrike">
                <a:latin typeface="Arial"/>
                <a:ea typeface="Arial"/>
                <a:cs typeface="Arial"/>
                <a:sym typeface="Arial"/>
              </a:rPr>
              <a:t>The Nazi Doctors: Medical Killing and the Psychology of Genocide</a:t>
            </a:r>
            <a:r>
              <a:rPr b="0" baseline="0" i="0" lang="en-US" sz="800" u="none" cap="none" strike="noStrike">
                <a:latin typeface="Arial"/>
                <a:ea typeface="Arial"/>
                <a:cs typeface="Arial"/>
                <a:sym typeface="Arial"/>
              </a:rPr>
              <a:t>. London: Papermac, 1986 (Reprinted 1990) p. 142).</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 Hans-Heinrich Wilhelm informs us: </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The first large-scale euthanasia action seems to have taken place in Pomerania and estern Prussia shortly after the Polish campaign. During 1940, four euthanasia institutions went into operation: Grafeneck, in January, Brandenburg, in February, Hartheim, in May and Sonnenstein, in June. In the first half of the year, 8,765 persons were gassed in these four institutions, three-quarters of them in May and June, a time when world attention was focused on the Battle of France. By the end of 1940, a total of 26,459 patients had been put to death, and in the first eight months of 1941, an additional 35,049 were "disinfected." These were the figures given by the accounting section of T4's head office. ("The Euthanasia Program," in </a:t>
            </a:r>
            <a:r>
              <a:rPr b="0" baseline="0" i="1" lang="en-US" sz="800" u="none" cap="none" strike="noStrike">
                <a:latin typeface="Arial"/>
                <a:ea typeface="Arial"/>
                <a:cs typeface="Arial"/>
                <a:sym typeface="Arial"/>
              </a:rPr>
              <a:t>The Encyclopedia of the Holocaust</a:t>
            </a:r>
            <a:r>
              <a:rPr b="0" baseline="0" i="0" lang="en-US" sz="800" u="none" cap="none" strike="noStrike">
                <a:latin typeface="Arial"/>
                <a:ea typeface="Arial"/>
                <a:cs typeface="Arial"/>
                <a:sym typeface="Arial"/>
              </a:rPr>
              <a:t>, Vol II, pp.452-454)</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Robert E. Conot makes the important connection between the euthanasia program and the </a:t>
            </a:r>
            <a:r>
              <a:rPr b="0" baseline="0" i="0" lang="en-US" sz="800" u="sng" cap="none" strike="noStrike">
                <a:solidFill>
                  <a:srgbClr val="000000"/>
                </a:solidFill>
                <a:hlinkClick r:id="rId6"/>
              </a:rPr>
              <a:t>Final Solution</a:t>
            </a:r>
            <a:r>
              <a:rPr b="0" baseline="0" i="0" lang="en-US" sz="800" u="none" cap="none" strike="noStrike">
                <a:latin typeface="Arial"/>
                <a:ea typeface="Arial"/>
                <a:cs typeface="Arial"/>
                <a:sym typeface="Arial"/>
              </a:rPr>
              <a:t>:</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"Concurrent with the start-up of the euthanasia exterminations, Hitler authorized </a:t>
            </a:r>
            <a:r>
              <a:rPr b="0" baseline="0" i="0" lang="en-US" sz="800" u="sng" cap="none" strike="noStrike">
                <a:solidFill>
                  <a:srgbClr val="000000"/>
                </a:solidFill>
                <a:hlinkClick r:id="rId7"/>
              </a:rPr>
              <a:t>Himmler</a:t>
            </a:r>
            <a:r>
              <a:rPr b="0" baseline="0" i="0" lang="en-US" sz="800" u="none" cap="none" strike="noStrike">
                <a:latin typeface="Arial"/>
                <a:ea typeface="Arial"/>
                <a:cs typeface="Arial"/>
                <a:sym typeface="Arial"/>
              </a:rPr>
              <a:t> to establish a Race and Resettlement Office under the aegis of the SS. It was the Race and Resettlement Office that was to be responsible for the `racial' purification of the Reich and the establishment of a Nordic empire. On October 17, 1939, Keitel summoned the victorious Wehrmacht generals for a lecture from the Fu"hrer, who ranted: `The increased severity of the racial struggle permits of no legal restrictions. Jews, Poles, and similar trash are to be cleared from the old and new Reich territories.' Eight million Poles and 800,000 Jews were to be transported from the annexed portion of Poland into the government-general, and replaced by ethnic Germans repatriated from the Baltic lands, the Balkans, Russia, and the Italian Tyrol—even though, in large part, these Germans had emigrated generations before.</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To `render harmless' the Polish intelligensia, political and religious leaders, Jews, and anyone else who might, theoretically, rally an opposition, Heydrich established SS </a:t>
            </a:r>
            <a:r>
              <a:rPr b="0" baseline="0" i="0" lang="en-US" sz="800" u="sng" cap="none" strike="noStrike">
                <a:solidFill>
                  <a:srgbClr val="000000"/>
                </a:solidFill>
                <a:hlinkClick r:id="rId8"/>
              </a:rPr>
              <a:t>Einsatzgruppen</a:t>
            </a:r>
            <a:r>
              <a:rPr b="0" baseline="0" i="0" lang="en-US" sz="800" u="none" cap="none" strike="noStrike">
                <a:latin typeface="Arial"/>
                <a:ea typeface="Arial"/>
                <a:cs typeface="Arial"/>
                <a:sym typeface="Arial"/>
              </a:rPr>
              <a:t>To `render harmless' the Polish intelligensia, political and religious leaders, Jews, and anyone else who might, theoretically, rally an opposition, Heydrich established SS Einsatzgruppen (action groups). The Einsatzgruppen rampaged over the land, terrorizing and killing. Selections for execution were haphazard. Sometimes the commandos erred and included ethnic Germans whom they mistook for Jews. Shootings were carried out publicly to heighten the climate of fear. A Werhmacht intelligence officer reported: `Arrests were almost always accompanied by looting. Evacuations were carried out and blocks of houses were cleared at random, the inhabitants loaded into lorries at night, then taken to </a:t>
            </a:r>
            <a:r>
              <a:rPr b="0" baseline="0" i="0" lang="en-US" sz="800" u="sng" cap="none" strike="noStrike">
                <a:solidFill>
                  <a:srgbClr val="000000"/>
                </a:solidFill>
                <a:hlinkClick r:id="rId9"/>
              </a:rPr>
              <a:t>concentration camps</a:t>
            </a:r>
            <a:r>
              <a:rPr b="0" baseline="0" i="0" lang="en-US" sz="800" u="none" cap="none" strike="noStrike">
                <a:latin typeface="Arial"/>
                <a:ea typeface="Arial"/>
                <a:cs typeface="Arial"/>
                <a:sym typeface="Arial"/>
              </a:rPr>
              <a:t>. Actions against the Jews were carried out with the most serious excesses. A number of Jews were driven into a synagogue, where they had to crawl, singing, between the benches. Forced to take down their trousers, they were continuously whipped by the SS men on their bare behinds. A Jew who out of fright dirtied himself was forced to smear the excrement onto the faces of the other Jews.</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`After about fifty Jews, who had been used during the day to repair a bridge, finished their work in the evening, two SS men drove them into a synagogue and shot them all without any reason.' (</a:t>
            </a:r>
            <a:r>
              <a:rPr b="0" baseline="0" i="1" lang="en-US" sz="800" u="none" cap="none" strike="noStrike">
                <a:latin typeface="Arial"/>
                <a:ea typeface="Arial"/>
                <a:cs typeface="Arial"/>
                <a:sym typeface="Arial"/>
              </a:rPr>
              <a:t>Judgement At Nuremberg</a:t>
            </a:r>
            <a:r>
              <a:rPr b="0" baseline="0" i="0" lang="en-US" sz="800" u="none" cap="none" strike="noStrike">
                <a:latin typeface="Arial"/>
                <a:ea typeface="Arial"/>
                <a:cs typeface="Arial"/>
                <a:sym typeface="Arial"/>
              </a:rPr>
              <a:t>, New York: Harper &amp; Row, 1983, pp 211-212.</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The euthanasia program proved to be a valuable precursor to the atrocities which were to come in connection with the "Final Solution." SS Major Christian Wirth was transferred from his duties at a euthanasia center to take over the supervision of </a:t>
            </a:r>
            <a:r>
              <a:rPr b="0" baseline="0" i="0" lang="en-US" sz="800" u="sng" cap="none" strike="noStrike">
                <a:solidFill>
                  <a:srgbClr val="000000"/>
                </a:solidFill>
                <a:hlinkClick r:id="rId10"/>
              </a:rPr>
              <a:t>Chelmno</a:t>
            </a:r>
            <a:r>
              <a:rPr b="0" baseline="0" i="0" lang="en-US" sz="800" u="none" cap="none" strike="noStrike">
                <a:latin typeface="Arial"/>
                <a:ea typeface="Arial"/>
                <a:cs typeface="Arial"/>
                <a:sym typeface="Arial"/>
              </a:rPr>
              <a:t>The euthanasia program proved to be a valuable precursor to the atrocities which were to come in connection with the "Final Solution." SS Major Christian Wirth was transferred from his duties at a euthanasia center to take over the supervision of Chelmno, the first of six extermination camps in Poland to become operational. His expertise in mass extermination seems to have been a major consideration. Wirth later served at </a:t>
            </a:r>
            <a:r>
              <a:rPr b="0" baseline="0" i="0" lang="en-US" sz="800" u="sng" cap="none" strike="noStrike">
                <a:solidFill>
                  <a:srgbClr val="000000"/>
                </a:solidFill>
                <a:hlinkClick r:id="rId11"/>
              </a:rPr>
              <a:t>Belzec</a:t>
            </a:r>
            <a:r>
              <a:rPr b="0" baseline="0" i="0" lang="en-US" sz="800" u="none" cap="none" strike="noStrike">
                <a:latin typeface="Arial"/>
                <a:ea typeface="Arial"/>
                <a:cs typeface="Arial"/>
                <a:sym typeface="Arial"/>
              </a:rPr>
              <a:t>The euthanasia program proved to be a valuable precursor to the atrocities which were to come in connection with the "Final Solution." SS Major Christian Wirth was transferred from his duties at a euthanasia center to take over the supervision of Chelmno, the first of six extermination camps in Poland to become operational. His expertise in mass extermination seems to have been a major consideration. Wirth later served at Belzec, Treblinka and </a:t>
            </a:r>
            <a:r>
              <a:rPr b="0" baseline="0" i="0" lang="en-US" sz="800" u="sng" cap="none" strike="noStrike">
                <a:solidFill>
                  <a:srgbClr val="000000"/>
                </a:solidFill>
                <a:hlinkClick r:id="rId12"/>
              </a:rPr>
              <a:t>Sobibor</a:t>
            </a:r>
            <a:r>
              <a:rPr b="0" baseline="0" i="0" lang="en-US" sz="800" u="none" cap="none" strike="noStrike">
                <a:latin typeface="Arial"/>
                <a:ea typeface="Arial"/>
                <a:cs typeface="Arial"/>
                <a:sym typeface="Arial"/>
              </a:rPr>
              <a:t>The euthanasia program proved to be a valuable precursor to the atrocities which were to come in connection with the "Final Solution." SS Major Christian Wirth was transferred from his duties at a euthanasia center to take over the supervision of Chelmno, the first of six extermination camps in Poland to become operational. His expertise in mass extermination seems to have been a major consideration. Wirth later served at Belzec, Treblinka and Sobibor. In 1940, Franz Stabgl was transferred from one of the euthanasia centers to </a:t>
            </a:r>
            <a:r>
              <a:rPr b="0" baseline="0" i="0" lang="en-US" sz="800" u="sng" cap="none" strike="noStrike">
                <a:solidFill>
                  <a:srgbClr val="000000"/>
                </a:solidFill>
                <a:hlinkClick r:id="rId13"/>
              </a:rPr>
              <a:t>Sobibor</a:t>
            </a:r>
            <a:r>
              <a:rPr b="0" baseline="0" i="0" lang="en-US" sz="800" u="none" cap="none" strike="noStrike">
                <a:latin typeface="Arial"/>
                <a:ea typeface="Arial"/>
                <a:cs typeface="Arial"/>
                <a:sym typeface="Arial"/>
              </a:rPr>
              <a:t>The euthanasia program proved to be a valuable precursor to the atrocities which were to come in connection with the "Final Solution." SS Major Christian Wirth was transferred from his duties at a euthanasia center to take over the supervision of Chelmno, the first of six extermination camps in Poland to become operational. His expertise in mass extermination seems to have been a major consideration. Wirth later served at Belzec, Treblinka and Sobibor. In 1940, Franz Stabgl was transferred from one of the euthanasia centers to Sobibor extermination camp where he served as camp commander. He performed so well there that he was transferred in the summer of 1942 to Treblinka [Many years later, in 1970, Stangl was extradited from Brazil to West Germany to stand trial. He was found guilty of joint responsibility for the murder of 900,000 Jews]. After the </a:t>
            </a:r>
            <a:r>
              <a:rPr b="0" baseline="0" i="0" lang="en-US" sz="800" u="sng" cap="none" strike="noStrike">
                <a:solidFill>
                  <a:srgbClr val="000000"/>
                </a:solidFill>
                <a:hlinkClick r:id="rId14"/>
              </a:rPr>
              <a:t>Wannsee Conference</a:t>
            </a:r>
            <a:r>
              <a:rPr b="0" baseline="0" i="0" lang="en-US" sz="800" u="none" cap="none" strike="noStrike">
                <a:latin typeface="Arial"/>
                <a:ea typeface="Arial"/>
                <a:cs typeface="Arial"/>
                <a:sym typeface="Arial"/>
              </a:rPr>
              <a:t>The euthanasia program proved to be a valuable precursor to the atrocities which were to come in connection with the "Final Solution." SS Major Christian Wirth was transferred from his duties at a euthanasia center to take over the supervision of Chelmno, the first of six extermination camps in Poland to become operational. His expertise in mass extermination seems to have been a major consideration. Wirth later served at Belzec, Treblinka and Sobibor. In 1940, Franz Stabgl was transferred from one of the euthanasia centers to Sobibor extermination camp where he served as camp commander. He performed so well there that he was transferred in the summer of 1942 to Treblinka [Many years later, in 1970, Stangl was extradited from Brazil to West Germany to stand trial. He was found guilty of joint responsibility for the murder of 900,000 Jews]. After the Wannsee Conference in 1942, the staff of Euthanasia Program was transferred to </a:t>
            </a:r>
            <a:r>
              <a:rPr b="0" baseline="0" i="0" lang="en-US" sz="800" u="sng" cap="none" strike="noStrike">
                <a:solidFill>
                  <a:srgbClr val="000000"/>
                </a:solidFill>
                <a:hlinkClick r:id="rId15"/>
              </a:rPr>
              <a:t>Operation Reinhard</a:t>
            </a:r>
            <a:r>
              <a:rPr b="0" baseline="0" i="0" lang="en-US" sz="800" u="none" cap="none" strike="noStrike">
                <a:latin typeface="Arial"/>
                <a:ea typeface="Arial"/>
                <a:cs typeface="Arial"/>
                <a:sym typeface="Arial"/>
              </a:rPr>
              <a:t>. </a:t>
            </a:r>
          </a:p>
          <a:p>
            <a:pPr indent="0" lvl="0" marL="0" marR="0" rtl="0" algn="l">
              <a:lnSpc>
                <a:spcPct val="80000"/>
              </a:lnSpc>
              <a:spcBef>
                <a:spcPts val="0"/>
              </a:spcBef>
              <a:buSzPct val="25000"/>
              <a:buFont typeface="Arial"/>
              <a:buNone/>
            </a:pPr>
            <a:r>
              <a:rPr b="1" baseline="0" i="0" lang="en-US" sz="800" u="none" cap="none" strike="noStrike">
                <a:latin typeface="Arial"/>
                <a:ea typeface="Arial"/>
                <a:cs typeface="Arial"/>
                <a:sym typeface="Arial"/>
              </a:rPr>
              <a:t>Cemetery at Hadamar where victims of “euthanasia” at the Hadamar “euthanasia” killing center were buried. This photograph was taken toward the end of the war. Hadamar, April 1945 (</a:t>
            </a:r>
            <a:r>
              <a:rPr b="1" baseline="0" i="0" lang="en-US" sz="800" u="sng" cap="none" strike="noStrike">
                <a:solidFill>
                  <a:srgbClr val="000000"/>
                </a:solidFill>
                <a:hlinkClick r:id="rId16"/>
              </a:rPr>
              <a:t>NARA</a:t>
            </a:r>
            <a:r>
              <a:rPr b="1" baseline="0" i="0" lang="en-US" sz="800" u="none" cap="none" strike="noStrike">
                <a:latin typeface="Arial"/>
                <a:ea typeface="Arial"/>
                <a:cs typeface="Arial"/>
                <a:sym typeface="Arial"/>
              </a:rPr>
              <a:t> Photo).</a:t>
            </a:r>
          </a:p>
          <a:p>
            <a:pPr indent="0" lvl="0" marL="0" marR="0" rtl="0" algn="l">
              <a:lnSpc>
                <a:spcPct val="80000"/>
              </a:lnSpc>
              <a:spcBef>
                <a:spcPts val="0"/>
              </a:spcBef>
              <a:buSzPct val="25000"/>
              <a:buFont typeface="Arial"/>
              <a:buNone/>
            </a:pPr>
            <a:r>
              <a:rPr b="0" baseline="0" i="0" lang="en-US" sz="800" u="none" cap="none" strike="noStrike">
                <a:latin typeface="Arial"/>
                <a:ea typeface="Arial"/>
                <a:cs typeface="Arial"/>
                <a:sym typeface="Arial"/>
              </a:rPr>
              <a:t> Source: </a:t>
            </a:r>
            <a:r>
              <a:rPr b="0" baseline="0" i="0" lang="en-US" sz="800" u="sng" cap="none" strike="noStrike">
                <a:solidFill>
                  <a:srgbClr val="000000"/>
                </a:solidFill>
                <a:hlinkClick r:id="rId17"/>
              </a:rPr>
              <a:t>The Holocaust\Shoah Page</a:t>
            </a:r>
            <a:r>
              <a:rPr b="0" baseline="0" i="0" lang="en-US" sz="800" u="none" cap="none" strike="noStrike">
                <a:latin typeface="Arial"/>
                <a:ea typeface="Arial"/>
                <a:cs typeface="Arial"/>
                <a:sym typeface="Arial"/>
              </a:rPr>
              <a:t> </a:t>
            </a:r>
          </a:p>
          <a:p>
            <a:pPr indent="0" lvl="0" marL="0" marR="0" rtl="0" algn="ctr">
              <a:lnSpc>
                <a:spcPct val="80000"/>
              </a:lnSpc>
              <a:spcBef>
                <a:spcPts val="0"/>
              </a:spcBef>
              <a:buSzPct val="25000"/>
              <a:buFont typeface="Arial"/>
              <a:buNone/>
            </a:pPr>
            <a:r>
              <a:rPr b="0" baseline="0" i="0" lang="en-US" sz="800" u="sng" cap="none" strike="noStrike">
                <a:solidFill>
                  <a:srgbClr val="000000"/>
                </a:solidFill>
                <a:hlinkClick r:id="rId18"/>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1586" y="0"/>
            <a:ext cx="1587" cy="1587"/>
          </a:xfrm>
          <a:custGeom>
            <a:pathLst>
              <a:path extrusionOk="0" h="120000" w="120000">
                <a:moveTo>
                  <a:pt x="0" y="0"/>
                </a:moveTo>
                <a:lnTo>
                  <a:pt x="120000" y="0"/>
                </a:lnTo>
                <a:lnTo>
                  <a:pt x="120000" y="120000"/>
                </a:lnTo>
                <a:lnTo>
                  <a:pt x="0" y="120000"/>
                </a:lnTo>
                <a:close/>
              </a:path>
            </a:pathLst>
          </a:custGeom>
          <a:solidFill>
            <a:srgbClr val="FFFFFF"/>
          </a:solidFill>
          <a:ln cap="rnd" w="9525">
            <a:solidFill>
              <a:srgbClr val="000000"/>
            </a:solidFill>
            <a:prstDash val="solid"/>
            <a:miter/>
            <a:headEnd len="med" w="med" type="none"/>
            <a:tailEnd len="med" w="med" type="none"/>
          </a:ln>
        </p:spPr>
      </p:sp>
      <p:sp>
        <p:nvSpPr>
          <p:cNvPr id="115" name="Shape 115"/>
          <p:cNvSpPr txBox="1"/>
          <p:nvPr>
            <p:ph idx="1" type="body"/>
          </p:nvPr>
        </p:nvSpPr>
        <p:spPr>
          <a:xfrm>
            <a:off x="685800" y="4343400"/>
            <a:ext cx="5486399" cy="4024312"/>
          </a:xfrm>
          <a:prstGeom prst="rect">
            <a:avLst/>
          </a:prstGeom>
          <a:noFill/>
          <a:ln>
            <a:noFill/>
          </a:ln>
        </p:spPr>
        <p:txBody>
          <a:bodyPr anchorCtr="0" anchor="ctr" bIns="45700" lIns="91425" rIns="91425" tIns="4570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2" name="Shape 1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9" name="Shape 1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37" name="Shape 1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x">
  <p:cSld name="Title, Content and Text">
    <p:spTree>
      <p:nvGrpSpPr>
        <p:cNvPr id="14" name="Shape 14"/>
        <p:cNvGrpSpPr/>
        <p:nvPr/>
      </p:nvGrpSpPr>
      <p:grpSpPr>
        <a:xfrm>
          <a:off x="0" y="0"/>
          <a:ext cx="0" cy="0"/>
          <a:chOff x="0" y="0"/>
          <a:chExt cx="0" cy="0"/>
        </a:xfrm>
      </p:grpSpPr>
      <p:sp>
        <p:nvSpPr>
          <p:cNvPr id="15" name="Shape 1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6" name="Shape 16"/>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a:lvl1pPr>
            <a:lvl2pPr indent="-107950" marL="742950" rtl="0" algn="l">
              <a:spcBef>
                <a:spcPts val="560"/>
              </a:spcBef>
              <a:spcAft>
                <a:spcPts val="0"/>
              </a:spcAft>
              <a:buClr>
                <a:schemeClr val="dk1"/>
              </a:buClr>
              <a:buFont typeface="Arial"/>
              <a:buChar char="–"/>
              <a:defRPr/>
            </a:lvl2pPr>
            <a:lvl3pPr indent="-76200" marL="1143000" rtl="0" algn="l">
              <a:spcBef>
                <a:spcPts val="480"/>
              </a:spcBef>
              <a:spcAft>
                <a:spcPts val="0"/>
              </a:spcAft>
              <a:buClr>
                <a:schemeClr val="dk1"/>
              </a:buClr>
              <a:buFont typeface="Arial"/>
              <a:buChar char="•"/>
              <a:defRPr/>
            </a:lvl3pPr>
            <a:lvl4pPr indent="-101600" marL="1600200" rtl="0" algn="l">
              <a:spcBef>
                <a:spcPts val="400"/>
              </a:spcBef>
              <a:spcAft>
                <a:spcPts val="0"/>
              </a:spcAft>
              <a:buClr>
                <a:schemeClr val="dk1"/>
              </a:buClr>
              <a:buFont typeface="Arial"/>
              <a:buChar char="–"/>
              <a:defRPr/>
            </a:lvl4pPr>
            <a:lvl5pPr indent="-101600" marL="2057400" rtl="0" algn="l">
              <a:spcBef>
                <a:spcPts val="400"/>
              </a:spcBef>
              <a:spcAft>
                <a:spcPts val="0"/>
              </a:spcAft>
              <a:buClr>
                <a:schemeClr val="dk1"/>
              </a:buClr>
              <a:buFont typeface="Arial"/>
              <a:buChar char="»"/>
              <a:defRPr/>
            </a:lvl5pPr>
            <a:lvl6pPr indent="-101600" marL="2514600" rtl="0" algn="l">
              <a:spcBef>
                <a:spcPts val="400"/>
              </a:spcBef>
              <a:spcAft>
                <a:spcPts val="0"/>
              </a:spcAft>
              <a:buClr>
                <a:schemeClr val="dk1"/>
              </a:buClr>
              <a:buFont typeface="Arial"/>
              <a:buChar char="»"/>
              <a:defRPr/>
            </a:lvl6pPr>
            <a:lvl7pPr indent="-101600" marL="2971800" rtl="0" algn="l">
              <a:spcBef>
                <a:spcPts val="400"/>
              </a:spcBef>
              <a:spcAft>
                <a:spcPts val="0"/>
              </a:spcAft>
              <a:buClr>
                <a:schemeClr val="dk1"/>
              </a:buClr>
              <a:buFont typeface="Arial"/>
              <a:buChar char="»"/>
              <a:defRPr/>
            </a:lvl7pPr>
            <a:lvl8pPr indent="-101600" marL="3429000" rtl="0" algn="l">
              <a:spcBef>
                <a:spcPts val="400"/>
              </a:spcBef>
              <a:spcAft>
                <a:spcPts val="0"/>
              </a:spcAft>
              <a:buClr>
                <a:schemeClr val="dk1"/>
              </a:buClr>
              <a:buFont typeface="Arial"/>
              <a:buChar char="»"/>
              <a:defRPr/>
            </a:lvl8pPr>
            <a:lvl9pPr indent="-101600" marL="3886200" rtl="0" algn="l">
              <a:spcBef>
                <a:spcPts val="400"/>
              </a:spcBef>
              <a:spcAft>
                <a:spcPts val="0"/>
              </a:spcAft>
              <a:buClr>
                <a:schemeClr val="dk1"/>
              </a:buClr>
              <a:buFont typeface="Arial"/>
              <a:buChar char="»"/>
              <a:defRPr/>
            </a:lvl9pPr>
          </a:lstStyle>
          <a:p/>
        </p:txBody>
      </p:sp>
      <p:sp>
        <p:nvSpPr>
          <p:cNvPr id="17" name="Shape 17"/>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a:lvl1pPr>
            <a:lvl2pPr indent="-107950" marL="742950" rtl="0" algn="l">
              <a:spcBef>
                <a:spcPts val="560"/>
              </a:spcBef>
              <a:spcAft>
                <a:spcPts val="0"/>
              </a:spcAft>
              <a:buClr>
                <a:schemeClr val="dk1"/>
              </a:buClr>
              <a:buFont typeface="Arial"/>
              <a:buChar char="–"/>
              <a:defRPr/>
            </a:lvl2pPr>
            <a:lvl3pPr indent="-76200" marL="1143000" rtl="0" algn="l">
              <a:spcBef>
                <a:spcPts val="480"/>
              </a:spcBef>
              <a:spcAft>
                <a:spcPts val="0"/>
              </a:spcAft>
              <a:buClr>
                <a:schemeClr val="dk1"/>
              </a:buClr>
              <a:buFont typeface="Arial"/>
              <a:buChar char="•"/>
              <a:defRPr/>
            </a:lvl3pPr>
            <a:lvl4pPr indent="-101600" marL="1600200" rtl="0" algn="l">
              <a:spcBef>
                <a:spcPts val="400"/>
              </a:spcBef>
              <a:spcAft>
                <a:spcPts val="0"/>
              </a:spcAft>
              <a:buClr>
                <a:schemeClr val="dk1"/>
              </a:buClr>
              <a:buFont typeface="Arial"/>
              <a:buChar char="–"/>
              <a:defRPr/>
            </a:lvl4pPr>
            <a:lvl5pPr indent="-101600" marL="2057400" rtl="0" algn="l">
              <a:spcBef>
                <a:spcPts val="400"/>
              </a:spcBef>
              <a:spcAft>
                <a:spcPts val="0"/>
              </a:spcAft>
              <a:buClr>
                <a:schemeClr val="dk1"/>
              </a:buClr>
              <a:buFont typeface="Arial"/>
              <a:buChar char="»"/>
              <a:defRPr/>
            </a:lvl5pPr>
            <a:lvl6pPr indent="-101600" marL="2514600" rtl="0" algn="l">
              <a:spcBef>
                <a:spcPts val="400"/>
              </a:spcBef>
              <a:spcAft>
                <a:spcPts val="0"/>
              </a:spcAft>
              <a:buClr>
                <a:schemeClr val="dk1"/>
              </a:buClr>
              <a:buFont typeface="Arial"/>
              <a:buChar char="»"/>
              <a:defRPr/>
            </a:lvl6pPr>
            <a:lvl7pPr indent="-101600" marL="2971800" rtl="0" algn="l">
              <a:spcBef>
                <a:spcPts val="400"/>
              </a:spcBef>
              <a:spcAft>
                <a:spcPts val="0"/>
              </a:spcAft>
              <a:buClr>
                <a:schemeClr val="dk1"/>
              </a:buClr>
              <a:buFont typeface="Arial"/>
              <a:buChar char="»"/>
              <a:defRPr/>
            </a:lvl7pPr>
            <a:lvl8pPr indent="-101600" marL="3429000" rtl="0" algn="l">
              <a:spcBef>
                <a:spcPts val="400"/>
              </a:spcBef>
              <a:spcAft>
                <a:spcPts val="0"/>
              </a:spcAft>
              <a:buClr>
                <a:schemeClr val="dk1"/>
              </a:buClr>
              <a:buFont typeface="Arial"/>
              <a:buChar char="»"/>
              <a:defRPr/>
            </a:lvl8pPr>
            <a:lvl9pPr indent="-101600" marL="3886200" rtl="0" algn="l">
              <a:spcBef>
                <a:spcPts val="400"/>
              </a:spcBef>
              <a:spcAft>
                <a:spcPts val="0"/>
              </a:spcAft>
              <a:buClr>
                <a:schemeClr val="dk1"/>
              </a:buClr>
              <a:buFont typeface="Arial"/>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5" name="Shape 45"/>
        <p:cNvGrpSpPr/>
        <p:nvPr/>
      </p:nvGrpSpPr>
      <p:grpSpPr>
        <a:xfrm>
          <a:off x="0" y="0"/>
          <a:ext cx="0" cy="0"/>
          <a:chOff x="0" y="0"/>
          <a:chExt cx="0" cy="0"/>
        </a:xfrm>
      </p:grpSpPr>
      <p:sp>
        <p:nvSpPr>
          <p:cNvPr id="46" name="Shape 46"/>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7" name="Shape 47"/>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Arial"/>
              <a:buNone/>
              <a:defRPr/>
            </a:lvl6pPr>
            <a:lvl7pPr indent="0" marL="2743200" rtl="0">
              <a:spcBef>
                <a:spcPts val="0"/>
              </a:spcBef>
              <a:buFont typeface="Arial"/>
              <a:buNone/>
              <a:defRPr/>
            </a:lvl7pPr>
            <a:lvl8pPr indent="0" marL="3200400" rtl="0">
              <a:spcBef>
                <a:spcPts val="0"/>
              </a:spcBef>
              <a:buFont typeface="Arial"/>
              <a:buNone/>
              <a:defRPr/>
            </a:lvl8pPr>
            <a:lvl9pPr indent="0" marL="3657600" rtl="0">
              <a:spcBef>
                <a:spcPts val="0"/>
              </a:spcBef>
              <a:buFont typeface="Arial"/>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8" name="Shape 48"/>
        <p:cNvGrpSpPr/>
        <p:nvPr/>
      </p:nvGrpSpPr>
      <p:grpSpPr>
        <a:xfrm>
          <a:off x="0" y="0"/>
          <a:ext cx="0" cy="0"/>
          <a:chOff x="0" y="0"/>
          <a:chExt cx="0" cy="0"/>
        </a:xfrm>
      </p:grpSpPr>
      <p:sp>
        <p:nvSpPr>
          <p:cNvPr id="49" name="Shape 4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50" name="Shape 5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a:lvl1pPr>
            <a:lvl2pPr indent="-107950" marL="742950" rtl="0" algn="l">
              <a:spcBef>
                <a:spcPts val="560"/>
              </a:spcBef>
              <a:spcAft>
                <a:spcPts val="0"/>
              </a:spcAft>
              <a:buClr>
                <a:schemeClr val="dk1"/>
              </a:buClr>
              <a:buFont typeface="Arial"/>
              <a:buChar char="–"/>
              <a:defRPr/>
            </a:lvl2pPr>
            <a:lvl3pPr indent="-76200" marL="1143000" rtl="0" algn="l">
              <a:spcBef>
                <a:spcPts val="480"/>
              </a:spcBef>
              <a:spcAft>
                <a:spcPts val="0"/>
              </a:spcAft>
              <a:buClr>
                <a:schemeClr val="dk1"/>
              </a:buClr>
              <a:buFont typeface="Arial"/>
              <a:buChar char="•"/>
              <a:defRPr/>
            </a:lvl3pPr>
            <a:lvl4pPr indent="-101600" marL="1600200" rtl="0" algn="l">
              <a:spcBef>
                <a:spcPts val="400"/>
              </a:spcBef>
              <a:spcAft>
                <a:spcPts val="0"/>
              </a:spcAft>
              <a:buClr>
                <a:schemeClr val="dk1"/>
              </a:buClr>
              <a:buFont typeface="Arial"/>
              <a:buChar char="–"/>
              <a:defRPr/>
            </a:lvl4pPr>
            <a:lvl5pPr indent="-101600" marL="2057400" rtl="0" algn="l">
              <a:spcBef>
                <a:spcPts val="400"/>
              </a:spcBef>
              <a:spcAft>
                <a:spcPts val="0"/>
              </a:spcAft>
              <a:buClr>
                <a:schemeClr val="dk1"/>
              </a:buClr>
              <a:buFont typeface="Arial"/>
              <a:buChar char="»"/>
              <a:defRPr/>
            </a:lvl5pPr>
            <a:lvl6pPr indent="-101600" marL="2514600" rtl="0" algn="l">
              <a:spcBef>
                <a:spcPts val="400"/>
              </a:spcBef>
              <a:spcAft>
                <a:spcPts val="0"/>
              </a:spcAft>
              <a:buClr>
                <a:schemeClr val="dk1"/>
              </a:buClr>
              <a:buFont typeface="Arial"/>
              <a:buChar char="»"/>
              <a:defRPr/>
            </a:lvl6pPr>
            <a:lvl7pPr indent="-101600" marL="2971800" rtl="0" algn="l">
              <a:spcBef>
                <a:spcPts val="400"/>
              </a:spcBef>
              <a:spcAft>
                <a:spcPts val="0"/>
              </a:spcAft>
              <a:buClr>
                <a:schemeClr val="dk1"/>
              </a:buClr>
              <a:buFont typeface="Arial"/>
              <a:buChar char="»"/>
              <a:defRPr/>
            </a:lvl7pPr>
            <a:lvl8pPr indent="-101600" marL="3429000" rtl="0" algn="l">
              <a:spcBef>
                <a:spcPts val="400"/>
              </a:spcBef>
              <a:spcAft>
                <a:spcPts val="0"/>
              </a:spcAft>
              <a:buClr>
                <a:schemeClr val="dk1"/>
              </a:buClr>
              <a:buFont typeface="Arial"/>
              <a:buChar char="»"/>
              <a:defRPr/>
            </a:lvl8pPr>
            <a:lvl9pPr indent="-101600" marL="3886200" rtl="0" algn="l">
              <a:spcBef>
                <a:spcPts val="400"/>
              </a:spcBef>
              <a:spcAft>
                <a:spcPts val="0"/>
              </a:spcAft>
              <a:buClr>
                <a:schemeClr val="dk1"/>
              </a:buClr>
              <a:buFont typeface="Arial"/>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1" name="Shape 51"/>
        <p:cNvGrpSpPr/>
        <p:nvPr/>
      </p:nvGrpSpPr>
      <p:grpSpPr>
        <a:xfrm>
          <a:off x="0" y="0"/>
          <a:ext cx="0" cy="0"/>
          <a:chOff x="0" y="0"/>
          <a:chExt cx="0" cy="0"/>
        </a:xfrm>
      </p:grpSpPr>
      <p:sp>
        <p:nvSpPr>
          <p:cNvPr id="52" name="Shape 52"/>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53" name="Shape 5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chemeClr val="dk1"/>
              </a:buClr>
              <a:buFont typeface="Arial"/>
              <a:buNone/>
              <a:defRPr/>
            </a:lvl1pPr>
            <a:lvl2pPr indent="0" marL="457200" marR="0" rtl="0" algn="ctr">
              <a:spcBef>
                <a:spcPts val="560"/>
              </a:spcBef>
              <a:spcAft>
                <a:spcPts val="0"/>
              </a:spcAft>
              <a:buClr>
                <a:schemeClr val="dk1"/>
              </a:buClr>
              <a:buFont typeface="Arial"/>
              <a:buNone/>
              <a:defRPr/>
            </a:lvl2pPr>
            <a:lvl3pPr indent="0" marL="914400" marR="0" rtl="0" algn="ctr">
              <a:spcBef>
                <a:spcPts val="480"/>
              </a:spcBef>
              <a:spcAft>
                <a:spcPts val="0"/>
              </a:spcAft>
              <a:buClr>
                <a:schemeClr val="dk1"/>
              </a:buClr>
              <a:buFont typeface="Arial"/>
              <a:buNone/>
              <a:defRPr/>
            </a:lvl3pPr>
            <a:lvl4pPr indent="0" marL="1371600" marR="0" rtl="0" algn="ctr">
              <a:spcBef>
                <a:spcPts val="400"/>
              </a:spcBef>
              <a:spcAft>
                <a:spcPts val="0"/>
              </a:spcAft>
              <a:buClr>
                <a:schemeClr val="dk1"/>
              </a:buClr>
              <a:buFont typeface="Arial"/>
              <a:buNone/>
              <a:defRPr/>
            </a:lvl4pPr>
            <a:lvl5pPr indent="0" marL="1828800" marR="0" rtl="0" algn="ctr">
              <a:spcBef>
                <a:spcPts val="400"/>
              </a:spcBef>
              <a:spcAft>
                <a:spcPts val="0"/>
              </a:spcAft>
              <a:buClr>
                <a:schemeClr val="dk1"/>
              </a:buClr>
              <a:buFont typeface="Arial"/>
              <a:buNone/>
              <a:defRPr/>
            </a:lvl5pPr>
            <a:lvl6pPr indent="0" marL="2286000" marR="0" rtl="0" algn="ctr">
              <a:spcBef>
                <a:spcPts val="400"/>
              </a:spcBef>
              <a:spcAft>
                <a:spcPts val="0"/>
              </a:spcAft>
              <a:buClr>
                <a:schemeClr val="dk1"/>
              </a:buClr>
              <a:buFont typeface="Arial"/>
              <a:buNone/>
              <a:defRPr/>
            </a:lvl6pPr>
            <a:lvl7pPr indent="0" marL="2743200" marR="0" rtl="0" algn="ctr">
              <a:spcBef>
                <a:spcPts val="400"/>
              </a:spcBef>
              <a:spcAft>
                <a:spcPts val="0"/>
              </a:spcAft>
              <a:buClr>
                <a:schemeClr val="dk1"/>
              </a:buClr>
              <a:buFont typeface="Arial"/>
              <a:buNone/>
              <a:defRPr/>
            </a:lvl7pPr>
            <a:lvl8pPr indent="0" marL="3200400" marR="0" rtl="0" algn="ctr">
              <a:spcBef>
                <a:spcPts val="400"/>
              </a:spcBef>
              <a:spcAft>
                <a:spcPts val="0"/>
              </a:spcAft>
              <a:buClr>
                <a:schemeClr val="dk1"/>
              </a:buClr>
              <a:buFont typeface="Arial"/>
              <a:buNone/>
              <a:defRPr/>
            </a:lvl8pPr>
            <a:lvl9pPr indent="0" marL="3657600" marR="0" rtl="0" algn="ctr">
              <a:spcBef>
                <a:spcPts val="400"/>
              </a:spcBef>
              <a:spcAft>
                <a:spcPts val="0"/>
              </a:spcAft>
              <a:buClr>
                <a:schemeClr val="dk1"/>
              </a:buClr>
              <a:buFont typeface="Arial"/>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clipArtAndTx">
  <p:cSld name="Title, Clip Art and Text">
    <p:spTree>
      <p:nvGrpSpPr>
        <p:cNvPr id="60" name="Shape 60"/>
        <p:cNvGrpSpPr/>
        <p:nvPr/>
      </p:nvGrpSpPr>
      <p:grpSpPr>
        <a:xfrm>
          <a:off x="0" y="0"/>
          <a:ext cx="0" cy="0"/>
          <a:chOff x="0" y="0"/>
          <a:chExt cx="0" cy="0"/>
        </a:xfrm>
      </p:grpSpPr>
      <p:sp>
        <p:nvSpPr>
          <p:cNvPr id="61" name="Shape 61"/>
          <p:cNvSpPr txBox="1"/>
          <p:nvPr>
            <p:ph type="title"/>
          </p:nvPr>
        </p:nvSpPr>
        <p:spPr>
          <a:xfrm>
            <a:off x="457200" y="274637"/>
            <a:ext cx="8228013" cy="1141411"/>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62" name="Shape 62"/>
          <p:cNvSpPr/>
          <p:nvPr>
            <p:ph idx="2" type="clipArt"/>
          </p:nvPr>
        </p:nvSpPr>
        <p:spPr>
          <a:xfrm>
            <a:off x="457200" y="1600200"/>
            <a:ext cx="4037013" cy="4524374"/>
          </a:xfrm>
          <a:prstGeom prst="rect">
            <a:avLst/>
          </a:prstGeom>
          <a:noFill/>
          <a:ln>
            <a:noFill/>
          </a:ln>
        </p:spPr>
      </p:sp>
      <p:sp>
        <p:nvSpPr>
          <p:cNvPr id="63" name="Shape 63"/>
          <p:cNvSpPr txBox="1"/>
          <p:nvPr>
            <p:ph idx="1" type="body"/>
          </p:nvPr>
        </p:nvSpPr>
        <p:spPr>
          <a:xfrm>
            <a:off x="4646612" y="1600200"/>
            <a:ext cx="4038599" cy="4524374"/>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a:lvl1pPr>
            <a:lvl2pPr indent="-107950" marL="742950" rtl="0" algn="l">
              <a:spcBef>
                <a:spcPts val="560"/>
              </a:spcBef>
              <a:spcAft>
                <a:spcPts val="0"/>
              </a:spcAft>
              <a:buClr>
                <a:schemeClr val="dk1"/>
              </a:buClr>
              <a:buFont typeface="Arial"/>
              <a:buChar char="–"/>
              <a:defRPr/>
            </a:lvl2pPr>
            <a:lvl3pPr indent="-76200" marL="1143000" rtl="0" algn="l">
              <a:spcBef>
                <a:spcPts val="480"/>
              </a:spcBef>
              <a:spcAft>
                <a:spcPts val="0"/>
              </a:spcAft>
              <a:buClr>
                <a:schemeClr val="dk1"/>
              </a:buClr>
              <a:buFont typeface="Arial"/>
              <a:buChar char="•"/>
              <a:defRPr/>
            </a:lvl3pPr>
            <a:lvl4pPr indent="-101600" marL="1600200" rtl="0" algn="l">
              <a:spcBef>
                <a:spcPts val="400"/>
              </a:spcBef>
              <a:spcAft>
                <a:spcPts val="0"/>
              </a:spcAft>
              <a:buClr>
                <a:schemeClr val="dk1"/>
              </a:buClr>
              <a:buFont typeface="Arial"/>
              <a:buChar char="–"/>
              <a:defRPr/>
            </a:lvl4pPr>
            <a:lvl5pPr indent="-101600" marL="2057400" rtl="0" algn="l">
              <a:spcBef>
                <a:spcPts val="400"/>
              </a:spcBef>
              <a:spcAft>
                <a:spcPts val="0"/>
              </a:spcAft>
              <a:buClr>
                <a:schemeClr val="dk1"/>
              </a:buClr>
              <a:buFont typeface="Arial"/>
              <a:buChar char="»"/>
              <a:defRPr/>
            </a:lvl5pPr>
            <a:lvl6pPr indent="-101600" marL="2514600" rtl="0" algn="l">
              <a:spcBef>
                <a:spcPts val="400"/>
              </a:spcBef>
              <a:spcAft>
                <a:spcPts val="0"/>
              </a:spcAft>
              <a:buClr>
                <a:schemeClr val="dk1"/>
              </a:buClr>
              <a:buFont typeface="Arial"/>
              <a:buChar char="»"/>
              <a:defRPr/>
            </a:lvl6pPr>
            <a:lvl7pPr indent="-101600" marL="2971800" rtl="0" algn="l">
              <a:spcBef>
                <a:spcPts val="400"/>
              </a:spcBef>
              <a:spcAft>
                <a:spcPts val="0"/>
              </a:spcAft>
              <a:buClr>
                <a:schemeClr val="dk1"/>
              </a:buClr>
              <a:buFont typeface="Arial"/>
              <a:buChar char="»"/>
              <a:defRPr/>
            </a:lvl7pPr>
            <a:lvl8pPr indent="-101600" marL="3429000" rtl="0" algn="l">
              <a:spcBef>
                <a:spcPts val="400"/>
              </a:spcBef>
              <a:spcAft>
                <a:spcPts val="0"/>
              </a:spcAft>
              <a:buClr>
                <a:schemeClr val="dk1"/>
              </a:buClr>
              <a:buFont typeface="Arial"/>
              <a:buChar char="»"/>
              <a:defRPr/>
            </a:lvl8pPr>
            <a:lvl9pPr indent="-101600" marL="3886200" rtl="0" algn="l">
              <a:spcBef>
                <a:spcPts val="400"/>
              </a:spcBef>
              <a:spcAft>
                <a:spcPts val="0"/>
              </a:spcAft>
              <a:buClr>
                <a:schemeClr val="dk1"/>
              </a:buClr>
              <a:buFont typeface="Arial"/>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70" name="Shape 70"/>
        <p:cNvGrpSpPr/>
        <p:nvPr/>
      </p:nvGrpSpPr>
      <p:grpSpPr>
        <a:xfrm>
          <a:off x="0" y="0"/>
          <a:ext cx="0" cy="0"/>
          <a:chOff x="0" y="0"/>
          <a:chExt cx="0" cy="0"/>
        </a:xfrm>
      </p:grpSpPr>
      <p:sp>
        <p:nvSpPr>
          <p:cNvPr id="71" name="Shape 71"/>
          <p:cNvSpPr txBox="1"/>
          <p:nvPr>
            <p:ph type="title"/>
          </p:nvPr>
        </p:nvSpPr>
        <p:spPr>
          <a:xfrm>
            <a:off x="457200" y="274637"/>
            <a:ext cx="8228013" cy="1141411"/>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8" name="Shape 18"/>
        <p:cNvGrpSpPr/>
        <p:nvPr/>
      </p:nvGrpSpPr>
      <p:grpSpPr>
        <a:xfrm>
          <a:off x="0" y="0"/>
          <a:ext cx="0" cy="0"/>
          <a:chOff x="0" y="0"/>
          <a:chExt cx="0" cy="0"/>
        </a:xfrm>
      </p:grpSpPr>
      <p:sp>
        <p:nvSpPr>
          <p:cNvPr id="19" name="Shape 1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0" name="Shape 2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a:lvl1pPr>
            <a:lvl2pPr indent="-107950" marL="742950" rtl="0" algn="l">
              <a:spcBef>
                <a:spcPts val="560"/>
              </a:spcBef>
              <a:spcAft>
                <a:spcPts val="0"/>
              </a:spcAft>
              <a:buClr>
                <a:schemeClr val="dk1"/>
              </a:buClr>
              <a:buFont typeface="Arial"/>
              <a:buChar char="–"/>
              <a:defRPr/>
            </a:lvl2pPr>
            <a:lvl3pPr indent="-76200" marL="1143000" rtl="0" algn="l">
              <a:spcBef>
                <a:spcPts val="480"/>
              </a:spcBef>
              <a:spcAft>
                <a:spcPts val="0"/>
              </a:spcAft>
              <a:buClr>
                <a:schemeClr val="dk1"/>
              </a:buClr>
              <a:buFont typeface="Arial"/>
              <a:buChar char="•"/>
              <a:defRPr/>
            </a:lvl3pPr>
            <a:lvl4pPr indent="-101600" marL="1600200" rtl="0" algn="l">
              <a:spcBef>
                <a:spcPts val="400"/>
              </a:spcBef>
              <a:spcAft>
                <a:spcPts val="0"/>
              </a:spcAft>
              <a:buClr>
                <a:schemeClr val="dk1"/>
              </a:buClr>
              <a:buFont typeface="Arial"/>
              <a:buChar char="–"/>
              <a:defRPr/>
            </a:lvl4pPr>
            <a:lvl5pPr indent="-101600" marL="2057400" rtl="0" algn="l">
              <a:spcBef>
                <a:spcPts val="400"/>
              </a:spcBef>
              <a:spcAft>
                <a:spcPts val="0"/>
              </a:spcAft>
              <a:buClr>
                <a:schemeClr val="dk1"/>
              </a:buClr>
              <a:buFont typeface="Arial"/>
              <a:buChar char="»"/>
              <a:defRPr/>
            </a:lvl5pPr>
            <a:lvl6pPr indent="-101600" marL="2514600" rtl="0" algn="l">
              <a:spcBef>
                <a:spcPts val="400"/>
              </a:spcBef>
              <a:spcAft>
                <a:spcPts val="0"/>
              </a:spcAft>
              <a:buClr>
                <a:schemeClr val="dk1"/>
              </a:buClr>
              <a:buFont typeface="Arial"/>
              <a:buChar char="»"/>
              <a:defRPr/>
            </a:lvl6pPr>
            <a:lvl7pPr indent="-101600" marL="2971800" rtl="0" algn="l">
              <a:spcBef>
                <a:spcPts val="400"/>
              </a:spcBef>
              <a:spcAft>
                <a:spcPts val="0"/>
              </a:spcAft>
              <a:buClr>
                <a:schemeClr val="dk1"/>
              </a:buClr>
              <a:buFont typeface="Arial"/>
              <a:buChar char="»"/>
              <a:defRPr/>
            </a:lvl7pPr>
            <a:lvl8pPr indent="-101600" marL="3429000" rtl="0" algn="l">
              <a:spcBef>
                <a:spcPts val="400"/>
              </a:spcBef>
              <a:spcAft>
                <a:spcPts val="0"/>
              </a:spcAft>
              <a:buClr>
                <a:schemeClr val="dk1"/>
              </a:buClr>
              <a:buFont typeface="Arial"/>
              <a:buChar char="»"/>
              <a:defRPr/>
            </a:lvl8pPr>
            <a:lvl9pPr indent="-101600" marL="3886200" rtl="0" algn="l">
              <a:spcBef>
                <a:spcPts val="400"/>
              </a:spcBef>
              <a:spcAft>
                <a:spcPts val="0"/>
              </a:spcAft>
              <a:buClr>
                <a:schemeClr val="dk1"/>
              </a:buClr>
              <a:buFont typeface="Arial"/>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3" name="Shape 23"/>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a:lvl1pPr>
            <a:lvl2pPr indent="-107950" marL="742950" rtl="0" algn="l">
              <a:spcBef>
                <a:spcPts val="560"/>
              </a:spcBef>
              <a:spcAft>
                <a:spcPts val="0"/>
              </a:spcAft>
              <a:buClr>
                <a:schemeClr val="dk1"/>
              </a:buClr>
              <a:buFont typeface="Arial"/>
              <a:buChar char="–"/>
              <a:defRPr/>
            </a:lvl2pPr>
            <a:lvl3pPr indent="-76200" marL="1143000" rtl="0" algn="l">
              <a:spcBef>
                <a:spcPts val="480"/>
              </a:spcBef>
              <a:spcAft>
                <a:spcPts val="0"/>
              </a:spcAft>
              <a:buClr>
                <a:schemeClr val="dk1"/>
              </a:buClr>
              <a:buFont typeface="Arial"/>
              <a:buChar char="•"/>
              <a:defRPr/>
            </a:lvl3pPr>
            <a:lvl4pPr indent="-101600" marL="1600200" rtl="0" algn="l">
              <a:spcBef>
                <a:spcPts val="400"/>
              </a:spcBef>
              <a:spcAft>
                <a:spcPts val="0"/>
              </a:spcAft>
              <a:buClr>
                <a:schemeClr val="dk1"/>
              </a:buClr>
              <a:buFont typeface="Arial"/>
              <a:buChar char="–"/>
              <a:defRPr/>
            </a:lvl4pPr>
            <a:lvl5pPr indent="-101600" marL="2057400" rtl="0" algn="l">
              <a:spcBef>
                <a:spcPts val="400"/>
              </a:spcBef>
              <a:spcAft>
                <a:spcPts val="0"/>
              </a:spcAft>
              <a:buClr>
                <a:schemeClr val="dk1"/>
              </a:buClr>
              <a:buFont typeface="Arial"/>
              <a:buChar char="»"/>
              <a:defRPr/>
            </a:lvl5pPr>
            <a:lvl6pPr indent="-101600" marL="2514600" rtl="0" algn="l">
              <a:spcBef>
                <a:spcPts val="400"/>
              </a:spcBef>
              <a:spcAft>
                <a:spcPts val="0"/>
              </a:spcAft>
              <a:buClr>
                <a:schemeClr val="dk1"/>
              </a:buClr>
              <a:buFont typeface="Arial"/>
              <a:buChar char="»"/>
              <a:defRPr/>
            </a:lvl6pPr>
            <a:lvl7pPr indent="-101600" marL="2971800" rtl="0" algn="l">
              <a:spcBef>
                <a:spcPts val="400"/>
              </a:spcBef>
              <a:spcAft>
                <a:spcPts val="0"/>
              </a:spcAft>
              <a:buClr>
                <a:schemeClr val="dk1"/>
              </a:buClr>
              <a:buFont typeface="Arial"/>
              <a:buChar char="»"/>
              <a:defRPr/>
            </a:lvl7pPr>
            <a:lvl8pPr indent="-101600" marL="3429000" rtl="0" algn="l">
              <a:spcBef>
                <a:spcPts val="400"/>
              </a:spcBef>
              <a:spcAft>
                <a:spcPts val="0"/>
              </a:spcAft>
              <a:buClr>
                <a:schemeClr val="dk1"/>
              </a:buClr>
              <a:buFont typeface="Arial"/>
              <a:buChar char="»"/>
              <a:defRPr/>
            </a:lvl8pPr>
            <a:lvl9pPr indent="-101600" marL="3886200" rtl="0" algn="l">
              <a:spcBef>
                <a:spcPts val="400"/>
              </a:spcBef>
              <a:spcAft>
                <a:spcPts val="0"/>
              </a:spcAft>
              <a:buClr>
                <a:schemeClr val="dk1"/>
              </a:buClr>
              <a:buFont typeface="Arial"/>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4" name="Shape 24"/>
        <p:cNvGrpSpPr/>
        <p:nvPr/>
      </p:nvGrpSpPr>
      <p:grpSpPr>
        <a:xfrm>
          <a:off x="0" y="0"/>
          <a:ext cx="0" cy="0"/>
          <a:chOff x="0" y="0"/>
          <a:chExt cx="0" cy="0"/>
        </a:xfrm>
      </p:grpSpPr>
      <p:sp>
        <p:nvSpPr>
          <p:cNvPr id="25" name="Shape 25"/>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p:nvPr>
            <p:ph idx="2" type="pic"/>
          </p:nvPr>
        </p:nvSpPr>
        <p:spPr>
          <a:xfrm>
            <a:off x="1792288" y="612775"/>
            <a:ext cx="5486399" cy="4114800"/>
          </a:xfrm>
          <a:prstGeom prst="rect">
            <a:avLst/>
          </a:prstGeom>
          <a:noFill/>
          <a:ln>
            <a:noFill/>
          </a:ln>
        </p:spPr>
      </p:sp>
      <p:sp>
        <p:nvSpPr>
          <p:cNvPr id="27" name="Shape 27"/>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Arial"/>
              <a:buNone/>
              <a:defRPr/>
            </a:lvl6pPr>
            <a:lvl7pPr indent="0" marL="2743200" rtl="0">
              <a:spcBef>
                <a:spcPts val="0"/>
              </a:spcBef>
              <a:buFont typeface="Arial"/>
              <a:buNone/>
              <a:defRPr/>
            </a:lvl7pPr>
            <a:lvl8pPr indent="0" marL="3200400" rtl="0">
              <a:spcBef>
                <a:spcPts val="0"/>
              </a:spcBef>
              <a:buFont typeface="Arial"/>
              <a:buNone/>
              <a:defRPr/>
            </a:lvl8pPr>
            <a:lvl9pPr indent="0" marL="3657600" rtl="0">
              <a:spcBef>
                <a:spcPts val="0"/>
              </a:spcBef>
              <a:buFont typeface="Arial"/>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8" name="Shape 28"/>
        <p:cNvGrpSpPr/>
        <p:nvPr/>
      </p:nvGrpSpPr>
      <p:grpSpPr>
        <a:xfrm>
          <a:off x="0" y="0"/>
          <a:ext cx="0" cy="0"/>
          <a:chOff x="0" y="0"/>
          <a:chExt cx="0" cy="0"/>
        </a:xfrm>
      </p:grpSpPr>
      <p:sp>
        <p:nvSpPr>
          <p:cNvPr id="29" name="Shape 29"/>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0" name="Shape 3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Arial"/>
              <a:buNone/>
              <a:defRPr/>
            </a:lvl6pPr>
            <a:lvl7pPr indent="0" marL="2743200" rtl="0">
              <a:spcBef>
                <a:spcPts val="0"/>
              </a:spcBef>
              <a:buFont typeface="Arial"/>
              <a:buNone/>
              <a:defRPr/>
            </a:lvl7pPr>
            <a:lvl8pPr indent="0" marL="3200400" rtl="0">
              <a:spcBef>
                <a:spcPts val="0"/>
              </a:spcBef>
              <a:buFont typeface="Arial"/>
              <a:buNone/>
              <a:defRPr/>
            </a:lvl8pPr>
            <a:lvl9pPr indent="0" marL="3657600" rtl="0">
              <a:spcBef>
                <a:spcPts val="0"/>
              </a:spcBef>
              <a:buFont typeface="Arial"/>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2" name="Shape 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Arial"/>
              <a:buNone/>
              <a:defRPr/>
            </a:lvl6pPr>
            <a:lvl7pPr indent="0" marL="2743200" rtl="0">
              <a:spcBef>
                <a:spcPts val="0"/>
              </a:spcBef>
              <a:buFont typeface="Arial"/>
              <a:buNone/>
              <a:defRPr/>
            </a:lvl7pPr>
            <a:lvl8pPr indent="0" marL="3200400" rtl="0">
              <a:spcBef>
                <a:spcPts val="0"/>
              </a:spcBef>
              <a:buFont typeface="Arial"/>
              <a:buNone/>
              <a:defRPr/>
            </a:lvl8pPr>
            <a:lvl9pPr indent="0" marL="3657600" rtl="0">
              <a:spcBef>
                <a:spcPts val="0"/>
              </a:spcBef>
              <a:buFont typeface="Arial"/>
              <a:buNone/>
              <a:defRPr/>
            </a:lvl9pPr>
          </a:lstStyle>
          <a:p/>
        </p:txBody>
      </p:sp>
      <p:sp>
        <p:nvSpPr>
          <p:cNvPr id="38" name="Shape 3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Arial"/>
              <a:buNone/>
              <a:defRPr/>
            </a:lvl6pPr>
            <a:lvl7pPr indent="0" marL="2743200" rtl="0">
              <a:spcBef>
                <a:spcPts val="0"/>
              </a:spcBef>
              <a:buFont typeface="Arial"/>
              <a:buNone/>
              <a:defRPr/>
            </a:lvl7pPr>
            <a:lvl8pPr indent="0" marL="3200400" rtl="0">
              <a:spcBef>
                <a:spcPts val="0"/>
              </a:spcBef>
              <a:buFont typeface="Arial"/>
              <a:buNone/>
              <a:defRPr/>
            </a:lvl8pPr>
            <a:lvl9pPr indent="0" marL="3657600" rtl="0">
              <a:spcBef>
                <a:spcPts val="0"/>
              </a:spcBef>
              <a:buFont typeface="Arial"/>
              <a:buNone/>
              <a:defRPr/>
            </a:lvl9pPr>
          </a:lstStyle>
          <a:p/>
        </p:txBody>
      </p:sp>
      <p:sp>
        <p:nvSpPr>
          <p:cNvPr id="40" name="Shape 4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1" name="Shape 41"/>
        <p:cNvGrpSpPr/>
        <p:nvPr/>
      </p:nvGrpSpPr>
      <p:grpSpPr>
        <a:xfrm>
          <a:off x="0" y="0"/>
          <a:ext cx="0" cy="0"/>
          <a:chOff x="0" y="0"/>
          <a:chExt cx="0" cy="0"/>
        </a:xfrm>
      </p:grpSpPr>
      <p:sp>
        <p:nvSpPr>
          <p:cNvPr id="42" name="Shape 4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43" name="Shape 43"/>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 name="Shape 44"/>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slideLayout" Target="../slideLayouts/slideLayout12.xml"/><Relationship Id="rId2" Type="http://schemas.openxmlformats.org/officeDocument/2006/relationships/slideLayout" Target="../slideLayouts/slideLayout2.xml"/><Relationship Id="rId13" Type="http://schemas.openxmlformats.org/officeDocument/2006/relationships/theme" Target="../theme/theme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767676"/>
            </a:gs>
            <a:gs pos="100000">
              <a:schemeClr val="lt1"/>
            </a:gs>
          </a:gsLst>
          <a:lin ang="5400000" scaled="0"/>
        </a:gra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Arial"/>
              <a:buChar char="•"/>
              <a:defRPr/>
            </a:lvl1pPr>
            <a:lvl2pPr indent="-107950" marL="742950" marR="0" rtl="0" algn="l">
              <a:spcBef>
                <a:spcPts val="560"/>
              </a:spcBef>
              <a:spcAft>
                <a:spcPts val="0"/>
              </a:spcAft>
              <a:buClr>
                <a:schemeClr val="dk1"/>
              </a:buClr>
              <a:buFont typeface="Arial"/>
              <a:buChar char="–"/>
              <a:defRPr/>
            </a:lvl2pPr>
            <a:lvl3pPr indent="-76200" marL="1143000" marR="0" rtl="0" algn="l">
              <a:spcBef>
                <a:spcPts val="480"/>
              </a:spcBef>
              <a:spcAft>
                <a:spcPts val="0"/>
              </a:spcAft>
              <a:buClr>
                <a:schemeClr val="dk1"/>
              </a:buClr>
              <a:buFont typeface="Arial"/>
              <a:buChar char="•"/>
              <a:defRPr/>
            </a:lvl3pPr>
            <a:lvl4pPr indent="-101600" marL="1600200" marR="0" rtl="0" algn="l">
              <a:spcBef>
                <a:spcPts val="400"/>
              </a:spcBef>
              <a:spcAft>
                <a:spcPts val="0"/>
              </a:spcAft>
              <a:buClr>
                <a:schemeClr val="dk1"/>
              </a:buClr>
              <a:buFont typeface="Arial"/>
              <a:buChar char="–"/>
              <a:defRPr/>
            </a:lvl4pPr>
            <a:lvl5pPr indent="-101600" marL="2057400" marR="0" rtl="0" algn="l">
              <a:spcBef>
                <a:spcPts val="400"/>
              </a:spcBef>
              <a:spcAft>
                <a:spcPts val="0"/>
              </a:spcAft>
              <a:buClr>
                <a:schemeClr val="dk1"/>
              </a:buClr>
              <a:buFont typeface="Arial"/>
              <a:buChar char="»"/>
              <a:defRPr/>
            </a:lvl5pPr>
            <a:lvl6pPr indent="-101600" marL="2514600" marR="0" rtl="0" algn="l">
              <a:spcBef>
                <a:spcPts val="400"/>
              </a:spcBef>
              <a:spcAft>
                <a:spcPts val="0"/>
              </a:spcAft>
              <a:buClr>
                <a:schemeClr val="dk1"/>
              </a:buClr>
              <a:buFont typeface="Arial"/>
              <a:buChar char="»"/>
              <a:defRPr/>
            </a:lvl6pPr>
            <a:lvl7pPr indent="-101600" marL="2971800" marR="0" rtl="0" algn="l">
              <a:spcBef>
                <a:spcPts val="400"/>
              </a:spcBef>
              <a:spcAft>
                <a:spcPts val="0"/>
              </a:spcAft>
              <a:buClr>
                <a:schemeClr val="dk1"/>
              </a:buClr>
              <a:buFont typeface="Arial"/>
              <a:buChar char="»"/>
              <a:defRPr/>
            </a:lvl7pPr>
            <a:lvl8pPr indent="-101600" marL="3429000" marR="0" rtl="0" algn="l">
              <a:spcBef>
                <a:spcPts val="400"/>
              </a:spcBef>
              <a:spcAft>
                <a:spcPts val="0"/>
              </a:spcAft>
              <a:buClr>
                <a:schemeClr val="dk1"/>
              </a:buClr>
              <a:buFont typeface="Arial"/>
              <a:buChar char="»"/>
              <a:defRPr/>
            </a:lvl8pPr>
            <a:lvl9pPr indent="-101600" marL="3886200" marR="0" rtl="0" algn="l">
              <a:spcBef>
                <a:spcPts val="400"/>
              </a:spcBef>
              <a:spcAft>
                <a:spcPts val="0"/>
              </a:spcAft>
              <a:buClr>
                <a:schemeClr val="dk1"/>
              </a:buClr>
              <a:buFont typeface="Arial"/>
              <a:buChar char="»"/>
              <a:defRPr/>
            </a:lvl9pPr>
          </a:lstStyle>
          <a:p/>
        </p:txBody>
      </p:sp>
      <p:sp>
        <p:nvSpPr>
          <p:cNvPr id="11" name="Shape 11"/>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6553200" y="6245225"/>
            <a:ext cx="2133599" cy="476249"/>
          </a:xfrm>
          <a:prstGeom prst="rect">
            <a:avLst/>
          </a:prstGeom>
          <a:noFill/>
          <a:ln>
            <a:noFill/>
          </a:ln>
        </p:spPr>
        <p:txBody>
          <a:bodyPr anchorCtr="0" anchor="t"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767676"/>
            </a:gs>
            <a:gs pos="100000">
              <a:schemeClr val="lt1"/>
            </a:gs>
          </a:gsLst>
          <a:lin ang="5400000" scaled="0"/>
        </a:gradFill>
      </p:bgPr>
    </p:bg>
    <p:spTree>
      <p:nvGrpSpPr>
        <p:cNvPr id="54" name="Shape 54"/>
        <p:cNvGrpSpPr/>
        <p:nvPr/>
      </p:nvGrpSpPr>
      <p:grpSpPr>
        <a:xfrm>
          <a:off x="0" y="0"/>
          <a:ext cx="0" cy="0"/>
          <a:chOff x="0" y="0"/>
          <a:chExt cx="0" cy="0"/>
        </a:xfrm>
      </p:grpSpPr>
      <p:sp>
        <p:nvSpPr>
          <p:cNvPr id="55" name="Shape 5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56" name="Shape 5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Arial"/>
              <a:buChar char="•"/>
              <a:defRPr/>
            </a:lvl1pPr>
            <a:lvl2pPr indent="-107950" marL="742950" marR="0" rtl="0" algn="l">
              <a:spcBef>
                <a:spcPts val="560"/>
              </a:spcBef>
              <a:spcAft>
                <a:spcPts val="0"/>
              </a:spcAft>
              <a:buClr>
                <a:schemeClr val="dk1"/>
              </a:buClr>
              <a:buFont typeface="Arial"/>
              <a:buChar char="–"/>
              <a:defRPr/>
            </a:lvl2pPr>
            <a:lvl3pPr indent="-76200" marL="1143000" marR="0" rtl="0" algn="l">
              <a:spcBef>
                <a:spcPts val="480"/>
              </a:spcBef>
              <a:spcAft>
                <a:spcPts val="0"/>
              </a:spcAft>
              <a:buClr>
                <a:schemeClr val="dk1"/>
              </a:buClr>
              <a:buFont typeface="Arial"/>
              <a:buChar char="•"/>
              <a:defRPr/>
            </a:lvl3pPr>
            <a:lvl4pPr indent="-101600" marL="1600200" marR="0" rtl="0" algn="l">
              <a:spcBef>
                <a:spcPts val="400"/>
              </a:spcBef>
              <a:spcAft>
                <a:spcPts val="0"/>
              </a:spcAft>
              <a:buClr>
                <a:schemeClr val="dk1"/>
              </a:buClr>
              <a:buFont typeface="Arial"/>
              <a:buChar char="–"/>
              <a:defRPr/>
            </a:lvl4pPr>
            <a:lvl5pPr indent="-101600" marL="2057400" marR="0" rtl="0" algn="l">
              <a:spcBef>
                <a:spcPts val="400"/>
              </a:spcBef>
              <a:spcAft>
                <a:spcPts val="0"/>
              </a:spcAft>
              <a:buClr>
                <a:schemeClr val="dk1"/>
              </a:buClr>
              <a:buFont typeface="Arial"/>
              <a:buChar char="»"/>
              <a:defRPr/>
            </a:lvl5pPr>
            <a:lvl6pPr indent="-101600" marL="2514600" marR="0" rtl="0" algn="l">
              <a:spcBef>
                <a:spcPts val="400"/>
              </a:spcBef>
              <a:spcAft>
                <a:spcPts val="0"/>
              </a:spcAft>
              <a:buClr>
                <a:schemeClr val="dk1"/>
              </a:buClr>
              <a:buFont typeface="Arial"/>
              <a:buChar char="»"/>
              <a:defRPr/>
            </a:lvl6pPr>
            <a:lvl7pPr indent="-101600" marL="2971800" marR="0" rtl="0" algn="l">
              <a:spcBef>
                <a:spcPts val="400"/>
              </a:spcBef>
              <a:spcAft>
                <a:spcPts val="0"/>
              </a:spcAft>
              <a:buClr>
                <a:schemeClr val="dk1"/>
              </a:buClr>
              <a:buFont typeface="Arial"/>
              <a:buChar char="»"/>
              <a:defRPr/>
            </a:lvl7pPr>
            <a:lvl8pPr indent="-101600" marL="3429000" marR="0" rtl="0" algn="l">
              <a:spcBef>
                <a:spcPts val="400"/>
              </a:spcBef>
              <a:spcAft>
                <a:spcPts val="0"/>
              </a:spcAft>
              <a:buClr>
                <a:schemeClr val="dk1"/>
              </a:buClr>
              <a:buFont typeface="Arial"/>
              <a:buChar char="»"/>
              <a:defRPr/>
            </a:lvl8pPr>
            <a:lvl9pPr indent="-101600" marL="3886200" marR="0" rtl="0" algn="l">
              <a:spcBef>
                <a:spcPts val="400"/>
              </a:spcBef>
              <a:spcAft>
                <a:spcPts val="0"/>
              </a:spcAft>
              <a:buClr>
                <a:schemeClr val="dk1"/>
              </a:buClr>
              <a:buFont typeface="Arial"/>
              <a:buChar char="»"/>
              <a:defRPr/>
            </a:lvl9pPr>
          </a:lstStyle>
          <a:p/>
        </p:txBody>
      </p:sp>
      <p:sp>
        <p:nvSpPr>
          <p:cNvPr id="57" name="Shape 57"/>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8" name="Shape 5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9" name="Shape 59"/>
          <p:cNvSpPr txBox="1"/>
          <p:nvPr>
            <p:ph idx="12" type="sldNum"/>
          </p:nvPr>
        </p:nvSpPr>
        <p:spPr>
          <a:xfrm>
            <a:off x="6553200" y="6245225"/>
            <a:ext cx="2133599" cy="476249"/>
          </a:xfrm>
          <a:prstGeom prst="rect">
            <a:avLst/>
          </a:prstGeom>
          <a:noFill/>
          <a:ln>
            <a:noFill/>
          </a:ln>
        </p:spPr>
        <p:txBody>
          <a:bodyPr anchorCtr="0" anchor="t"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767676"/>
            </a:gs>
            <a:gs pos="100000">
              <a:schemeClr val="lt1"/>
            </a:gs>
          </a:gsLst>
          <a:lin ang="5400000" scaled="0"/>
        </a:gradFill>
      </p:bgPr>
    </p:bg>
    <p:spTree>
      <p:nvGrpSpPr>
        <p:cNvPr id="64" name="Shape 64"/>
        <p:cNvGrpSpPr/>
        <p:nvPr/>
      </p:nvGrpSpPr>
      <p:grpSpPr>
        <a:xfrm>
          <a:off x="0" y="0"/>
          <a:ext cx="0" cy="0"/>
          <a:chOff x="0" y="0"/>
          <a:chExt cx="0" cy="0"/>
        </a:xfrm>
      </p:grpSpPr>
      <p:sp>
        <p:nvSpPr>
          <p:cNvPr id="65" name="Shape 6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66" name="Shape 6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Arial"/>
              <a:buChar char="•"/>
              <a:defRPr/>
            </a:lvl1pPr>
            <a:lvl2pPr indent="-107950" marL="742950" marR="0" rtl="0" algn="l">
              <a:spcBef>
                <a:spcPts val="560"/>
              </a:spcBef>
              <a:spcAft>
                <a:spcPts val="0"/>
              </a:spcAft>
              <a:buClr>
                <a:schemeClr val="dk1"/>
              </a:buClr>
              <a:buFont typeface="Arial"/>
              <a:buChar char="–"/>
              <a:defRPr/>
            </a:lvl2pPr>
            <a:lvl3pPr indent="-76200" marL="1143000" marR="0" rtl="0" algn="l">
              <a:spcBef>
                <a:spcPts val="480"/>
              </a:spcBef>
              <a:spcAft>
                <a:spcPts val="0"/>
              </a:spcAft>
              <a:buClr>
                <a:schemeClr val="dk1"/>
              </a:buClr>
              <a:buFont typeface="Arial"/>
              <a:buChar char="•"/>
              <a:defRPr/>
            </a:lvl3pPr>
            <a:lvl4pPr indent="-101600" marL="1600200" marR="0" rtl="0" algn="l">
              <a:spcBef>
                <a:spcPts val="400"/>
              </a:spcBef>
              <a:spcAft>
                <a:spcPts val="0"/>
              </a:spcAft>
              <a:buClr>
                <a:schemeClr val="dk1"/>
              </a:buClr>
              <a:buFont typeface="Arial"/>
              <a:buChar char="–"/>
              <a:defRPr/>
            </a:lvl4pPr>
            <a:lvl5pPr indent="-101600" marL="2057400" marR="0" rtl="0" algn="l">
              <a:spcBef>
                <a:spcPts val="400"/>
              </a:spcBef>
              <a:spcAft>
                <a:spcPts val="0"/>
              </a:spcAft>
              <a:buClr>
                <a:schemeClr val="dk1"/>
              </a:buClr>
              <a:buFont typeface="Arial"/>
              <a:buChar char="»"/>
              <a:defRPr/>
            </a:lvl5pPr>
            <a:lvl6pPr indent="-101600" marL="2514600" marR="0" rtl="0" algn="l">
              <a:spcBef>
                <a:spcPts val="400"/>
              </a:spcBef>
              <a:spcAft>
                <a:spcPts val="0"/>
              </a:spcAft>
              <a:buClr>
                <a:schemeClr val="dk1"/>
              </a:buClr>
              <a:buFont typeface="Arial"/>
              <a:buChar char="»"/>
              <a:defRPr/>
            </a:lvl6pPr>
            <a:lvl7pPr indent="-101600" marL="2971800" marR="0" rtl="0" algn="l">
              <a:spcBef>
                <a:spcPts val="400"/>
              </a:spcBef>
              <a:spcAft>
                <a:spcPts val="0"/>
              </a:spcAft>
              <a:buClr>
                <a:schemeClr val="dk1"/>
              </a:buClr>
              <a:buFont typeface="Arial"/>
              <a:buChar char="»"/>
              <a:defRPr/>
            </a:lvl7pPr>
            <a:lvl8pPr indent="-101600" marL="3429000" marR="0" rtl="0" algn="l">
              <a:spcBef>
                <a:spcPts val="400"/>
              </a:spcBef>
              <a:spcAft>
                <a:spcPts val="0"/>
              </a:spcAft>
              <a:buClr>
                <a:schemeClr val="dk1"/>
              </a:buClr>
              <a:buFont typeface="Arial"/>
              <a:buChar char="»"/>
              <a:defRPr/>
            </a:lvl8pPr>
            <a:lvl9pPr indent="-101600" marL="3886200" marR="0" rtl="0" algn="l">
              <a:spcBef>
                <a:spcPts val="400"/>
              </a:spcBef>
              <a:spcAft>
                <a:spcPts val="0"/>
              </a:spcAft>
              <a:buClr>
                <a:schemeClr val="dk1"/>
              </a:buClr>
              <a:buFont typeface="Arial"/>
              <a:buChar char="»"/>
              <a:defRPr/>
            </a:lvl9pPr>
          </a:lstStyle>
          <a:p/>
        </p:txBody>
      </p:sp>
      <p:sp>
        <p:nvSpPr>
          <p:cNvPr id="67" name="Shape 67"/>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8" name="Shape 6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9" name="Shape 69"/>
          <p:cNvSpPr txBox="1"/>
          <p:nvPr>
            <p:ph idx="12" type="sldNum"/>
          </p:nvPr>
        </p:nvSpPr>
        <p:spPr>
          <a:xfrm>
            <a:off x="6553200" y="6245225"/>
            <a:ext cx="2133599" cy="476249"/>
          </a:xfrm>
          <a:prstGeom prst="rect">
            <a:avLst/>
          </a:prstGeom>
          <a:noFill/>
          <a:ln>
            <a:noFill/>
          </a:ln>
        </p:spPr>
        <p:txBody>
          <a:bodyPr anchorCtr="0" anchor="t"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 Id="rId3" Type="http://schemas.openxmlformats.org/officeDocument/2006/relationships/image" Target="../media/image0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png"/><Relationship Id="rId3" Type="http://schemas.openxmlformats.org/officeDocument/2006/relationships/image" Target="../media/image14.png"/><Relationship Id="rId6" Type="http://schemas.openxmlformats.org/officeDocument/2006/relationships/image" Target="../media/image17.png"/><Relationship Id="rId5" Type="http://schemas.openxmlformats.org/officeDocument/2006/relationships/image" Target="../media/image11.png"/><Relationship Id="rId7"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 Id="rId3" Type="http://schemas.openxmlformats.org/officeDocument/2006/relationships/image" Target="../media/image0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07.jpg"/><Relationship Id="rId3" Type="http://schemas.openxmlformats.org/officeDocument/2006/relationships/image" Target="../media/image01.jpg"/><Relationship Id="rId5" Type="http://schemas.openxmlformats.org/officeDocument/2006/relationships/hyperlink" Target="http://www.ushmm.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04.jpg"/><Relationship Id="rId3" Type="http://schemas.openxmlformats.org/officeDocument/2006/relationships/hyperlink" Target="http://www.archives.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 Id="rId3" Type="http://schemas.openxmlformats.org/officeDocument/2006/relationships/image" Target="../media/image0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02.jpg"/><Relationship Id="rId3" Type="http://schemas.openxmlformats.org/officeDocument/2006/relationships/image" Target="../media/image0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 Id="rId3" Type="http://schemas.openxmlformats.org/officeDocument/2006/relationships/image" Target="../media/image0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ctrTitle"/>
          </p:nvPr>
        </p:nvSpPr>
        <p:spPr>
          <a:xfrm>
            <a:off x="609600" y="0"/>
            <a:ext cx="7772400" cy="147002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Narrow"/>
              <a:buNone/>
            </a:pPr>
            <a:r>
              <a:rPr b="0" baseline="0" i="0" lang="en-US" sz="4400" u="none" cap="none" strike="noStrike">
                <a:solidFill>
                  <a:schemeClr val="dk2"/>
                </a:solidFill>
                <a:latin typeface="Arial Narrow"/>
                <a:ea typeface="Arial Narrow"/>
                <a:cs typeface="Arial Narrow"/>
                <a:sym typeface="Arial Narrow"/>
              </a:rPr>
              <a:t> Medical Experimentation during the Holocaust</a:t>
            </a:r>
          </a:p>
        </p:txBody>
      </p:sp>
      <p:sp>
        <p:nvSpPr>
          <p:cNvPr id="74" name="Shape 74"/>
          <p:cNvSpPr txBox="1"/>
          <p:nvPr>
            <p:ph idx="1" type="subTitle"/>
          </p:nvPr>
        </p:nvSpPr>
        <p:spPr>
          <a:xfrm>
            <a:off x="1371600" y="6172200"/>
            <a:ext cx="6400799" cy="53339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Arial Narrow"/>
              <a:buNone/>
            </a:pPr>
            <a:r>
              <a:rPr b="0" baseline="0" i="0" lang="en-US" sz="3200" u="none" cap="none" strike="noStrike">
                <a:solidFill>
                  <a:schemeClr val="dk1"/>
                </a:solidFill>
                <a:latin typeface="Arial Narrow"/>
                <a:ea typeface="Arial Narrow"/>
                <a:cs typeface="Arial Narrow"/>
                <a:sym typeface="Arial Narrow"/>
              </a:rPr>
              <a:t>Dr. Josef Mengele, the “Angel of Death”</a:t>
            </a:r>
          </a:p>
        </p:txBody>
      </p:sp>
      <p:pic>
        <p:nvPicPr>
          <p:cNvPr id="75" name="Shape 75"/>
          <p:cNvPicPr preferRelativeResize="0"/>
          <p:nvPr/>
        </p:nvPicPr>
        <p:blipFill rotWithShape="1">
          <a:blip r:embed="rId3">
            <a:alphaModFix/>
          </a:blip>
          <a:srcRect b="0" l="0" r="0" t="0"/>
          <a:stretch/>
        </p:blipFill>
        <p:spPr>
          <a:xfrm>
            <a:off x="2743200" y="1447800"/>
            <a:ext cx="3632199" cy="46989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pic>
        <p:nvPicPr>
          <p:cNvPr id="139" name="Shape 139"/>
          <p:cNvPicPr preferRelativeResize="0"/>
          <p:nvPr/>
        </p:nvPicPr>
        <p:blipFill rotWithShape="1">
          <a:blip r:embed="rId3">
            <a:alphaModFix/>
          </a:blip>
          <a:srcRect b="0" l="0" r="0" t="0"/>
          <a:stretch/>
        </p:blipFill>
        <p:spPr>
          <a:xfrm>
            <a:off x="5243512" y="0"/>
            <a:ext cx="3908424" cy="5540374"/>
          </a:xfrm>
          <a:prstGeom prst="rect">
            <a:avLst/>
          </a:prstGeom>
          <a:noFill/>
          <a:ln>
            <a:noFill/>
          </a:ln>
        </p:spPr>
      </p:pic>
      <p:sp>
        <p:nvSpPr>
          <p:cNvPr id="140" name="Shape 140"/>
          <p:cNvSpPr txBox="1"/>
          <p:nvPr/>
        </p:nvSpPr>
        <p:spPr>
          <a:xfrm>
            <a:off x="5353050" y="5621337"/>
            <a:ext cx="3933825"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1800" u="none" cap="none" strike="noStrike">
                <a:solidFill>
                  <a:schemeClr val="dk1"/>
                </a:solidFill>
                <a:latin typeface="Arial"/>
                <a:ea typeface="Arial"/>
                <a:cs typeface="Arial"/>
                <a:sym typeface="Arial"/>
              </a:rPr>
              <a:t>A prisoner during low-pressure experimentation at Dachau, 1942. </a:t>
            </a:r>
          </a:p>
        </p:txBody>
      </p:sp>
      <p:sp>
        <p:nvSpPr>
          <p:cNvPr id="141" name="Shape 141"/>
          <p:cNvSpPr txBox="1"/>
          <p:nvPr/>
        </p:nvSpPr>
        <p:spPr>
          <a:xfrm>
            <a:off x="276225" y="361950"/>
            <a:ext cx="4238625" cy="6272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1800" u="none" cap="none" strike="noStrike">
                <a:solidFill>
                  <a:schemeClr val="dk1"/>
                </a:solidFill>
                <a:latin typeface="Arial"/>
                <a:ea typeface="Arial"/>
                <a:cs typeface="Arial"/>
                <a:sym typeface="Arial"/>
              </a:rPr>
              <a:t>"The third experiment ... took such an extraordinary course that I called an SS physician of the camp as witness, since I had worked on these experiments all by myself. It was a continuous experiment without oxygen at a [simulated] height of 12 kilometers [39,283 feet] conducted on a 37-year-old Jew in good general condition. Breathing continued up to 30 minutes. </a:t>
            </a:r>
          </a:p>
          <a:p>
            <a:pPr indent="0" lvl="0" marL="0" marR="0" rtl="0" algn="l">
              <a:lnSpc>
                <a:spcPct val="100000"/>
              </a:lnSpc>
              <a:spcBef>
                <a:spcPts val="900"/>
              </a:spcBef>
              <a:spcAft>
                <a:spcPts val="0"/>
              </a:spcAft>
              <a:buClr>
                <a:schemeClr val="dk1"/>
              </a:buClr>
              <a:buSzPct val="25000"/>
              <a:buFont typeface="Arial"/>
              <a:buNone/>
            </a:pPr>
            <a:r>
              <a:rPr b="1" baseline="0" i="0" lang="en-US" sz="1800" u="none" cap="none" strike="noStrike">
                <a:solidFill>
                  <a:schemeClr val="dk1"/>
                </a:solidFill>
                <a:latin typeface="Arial"/>
                <a:ea typeface="Arial"/>
                <a:cs typeface="Arial"/>
                <a:sym typeface="Arial"/>
              </a:rPr>
              <a:t>	After four minutes the experimental subject began to perspire and wiggle his head, after five minutes cramps occurred, between six and ten minutes breathing increased in speed and the experimental subject became unconscious; from 11 to 30 minutes breathing slowed down to three breaths per minute, finally stopping altogether."</a:t>
            </a:r>
          </a:p>
        </p:txBody>
      </p:sp>
      <p:sp>
        <p:nvSpPr>
          <p:cNvPr id="142" name="Shape 142"/>
          <p:cNvSpPr txBox="1"/>
          <p:nvPr/>
        </p:nvSpPr>
        <p:spPr>
          <a:xfrm>
            <a:off x="1739900" y="6583361"/>
            <a:ext cx="5240336"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1200" u="none" cap="none" strike="noStrike">
                <a:solidFill>
                  <a:schemeClr val="dk1"/>
                </a:solidFill>
                <a:latin typeface="Arial"/>
                <a:ea typeface="Arial"/>
                <a:cs typeface="Arial"/>
                <a:sym typeface="Arial"/>
              </a:rPr>
              <a:t>--Dr. Sigmund Rascher to Heinrich Himmler, 1942 Dachau.</a:t>
            </a: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457200" y="225425"/>
            <a:ext cx="8229600" cy="11461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baseline="0" i="0" lang="en-US" sz="4400" u="sng" cap="none" strike="noStrike">
                <a:solidFill>
                  <a:schemeClr val="dk1"/>
                </a:solidFill>
                <a:latin typeface="Arial"/>
                <a:ea typeface="Arial"/>
                <a:cs typeface="Arial"/>
                <a:sym typeface="Arial"/>
              </a:rPr>
              <a:t>Poison</a:t>
            </a:r>
          </a:p>
        </p:txBody>
      </p:sp>
      <p:sp>
        <p:nvSpPr>
          <p:cNvPr id="148" name="Shape 148"/>
          <p:cNvSpPr txBox="1"/>
          <p:nvPr>
            <p:ph idx="1" type="subTitle"/>
          </p:nvPr>
        </p:nvSpPr>
        <p:spPr>
          <a:xfrm>
            <a:off x="412750" y="1371600"/>
            <a:ext cx="8229600" cy="3633787"/>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Researchers at Buchenwald concentration camp developed a method of individual execution by injecting Russian prisoners with phenol and cyanide. </a:t>
            </a:r>
          </a:p>
          <a:p>
            <a:pPr indent="-215900" lvl="0" marL="342900" marR="0" rtl="0" algn="l">
              <a:spcBef>
                <a:spcPts val="400"/>
              </a:spcBef>
              <a:spcAft>
                <a:spcPts val="0"/>
              </a:spcAft>
              <a:buClr>
                <a:schemeClr val="dk1"/>
              </a:buClr>
              <a:buFont typeface="Arial"/>
              <a:buNone/>
            </a:pPr>
            <a:r>
              <a:t/>
            </a:r>
            <a:endParaRPr b="0" baseline="0" i="0" sz="2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Experimenters also tested various poisons on the human body by secreting noxious chemicals in prisoners' food or shooting inmates with poison bullets. </a:t>
            </a:r>
          </a:p>
          <a:p>
            <a:pPr indent="-215900" lvl="0" marL="342900" marR="0" rtl="0" algn="l">
              <a:spcBef>
                <a:spcPts val="400"/>
              </a:spcBef>
              <a:spcAft>
                <a:spcPts val="0"/>
              </a:spcAft>
              <a:buClr>
                <a:schemeClr val="dk1"/>
              </a:buClr>
              <a:buFont typeface="Arial"/>
              <a:buNone/>
            </a:pPr>
            <a:r>
              <a:t/>
            </a:r>
            <a:endParaRPr b="0" baseline="0" i="0" sz="2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Victims who did not die during these experiments were killed to allow the experimenters to perform autopsies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457200" y="273050"/>
            <a:ext cx="8229600" cy="11461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baseline="0" i="0" lang="en-US" sz="4400" u="sng" cap="none" strike="noStrike">
                <a:solidFill>
                  <a:schemeClr val="dk1"/>
                </a:solidFill>
                <a:latin typeface="Arial"/>
                <a:ea typeface="Arial"/>
                <a:cs typeface="Arial"/>
                <a:sym typeface="Arial"/>
              </a:rPr>
              <a:t>Phosgene </a:t>
            </a:r>
          </a:p>
        </p:txBody>
      </p:sp>
      <p:sp>
        <p:nvSpPr>
          <p:cNvPr id="154" name="Shape 154"/>
          <p:cNvSpPr txBox="1"/>
          <p:nvPr>
            <p:ph idx="1" type="subTitle"/>
          </p:nvPr>
        </p:nvSpPr>
        <p:spPr>
          <a:xfrm>
            <a:off x="457200" y="1644650"/>
            <a:ext cx="8229600" cy="4437062"/>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600" u="none" cap="none" strike="noStrike">
                <a:solidFill>
                  <a:schemeClr val="dk1"/>
                </a:solidFill>
                <a:latin typeface="Arial"/>
                <a:ea typeface="Arial"/>
                <a:cs typeface="Arial"/>
                <a:sym typeface="Arial"/>
              </a:rPr>
              <a:t>	</a:t>
            </a:r>
            <a:r>
              <a:rPr b="0" baseline="0" i="0" lang="en-US" sz="2000" u="none" cap="none" strike="noStrike">
                <a:solidFill>
                  <a:schemeClr val="dk1"/>
                </a:solidFill>
                <a:latin typeface="Arial"/>
                <a:ea typeface="Arial"/>
                <a:cs typeface="Arial"/>
                <a:sym typeface="Arial"/>
              </a:rPr>
              <a:t>Fort Ney near Strasbourg, France</a:t>
            </a:r>
          </a:p>
          <a:p>
            <a:pPr indent="-215900" lvl="0" marL="342900" marR="0" rtl="0" algn="l">
              <a:spcBef>
                <a:spcPts val="400"/>
              </a:spcBef>
              <a:spcAft>
                <a:spcPts val="0"/>
              </a:spcAft>
              <a:buClr>
                <a:schemeClr val="dk1"/>
              </a:buClr>
              <a:buFont typeface="Arial"/>
              <a:buNone/>
            </a:pPr>
            <a:r>
              <a:t/>
            </a:r>
            <a:endParaRPr b="0" baseline="0" i="0" sz="2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An attempt to find an antidote to phosgene, a toxic gas used as a weapon during World War I</a:t>
            </a:r>
          </a:p>
          <a:p>
            <a:pPr indent="0" lvl="0" marL="0" marR="0" rtl="0" algn="l">
              <a:lnSpc>
                <a:spcPct val="100000"/>
              </a:lnSpc>
              <a:spcBef>
                <a:spcPts val="40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 </a:t>
            </a:r>
          </a:p>
          <a:p>
            <a:pPr indent="0" lvl="0" marL="0" marR="0" rtl="0" algn="l">
              <a:lnSpc>
                <a:spcPct val="100000"/>
              </a:lnSpc>
              <a:spcBef>
                <a:spcPts val="40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Nazi doctors exposed 52 concentration-camp prisoners to the gas </a:t>
            </a:r>
          </a:p>
          <a:p>
            <a:pPr indent="-215900" lvl="0" marL="342900" marR="0" rtl="0" algn="l">
              <a:spcBef>
                <a:spcPts val="400"/>
              </a:spcBef>
              <a:spcAft>
                <a:spcPts val="0"/>
              </a:spcAft>
              <a:buClr>
                <a:schemeClr val="dk1"/>
              </a:buClr>
              <a:buFont typeface="Arial"/>
              <a:buNone/>
            </a:pPr>
            <a:r>
              <a:t/>
            </a:r>
            <a:endParaRPr b="0" baseline="0" i="0" sz="2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Phosgene gas causes extreme irritation to the lungs. </a:t>
            </a:r>
          </a:p>
          <a:p>
            <a:pPr indent="-215900" lvl="0" marL="342900" marR="0" rtl="0" algn="l">
              <a:spcBef>
                <a:spcPts val="400"/>
              </a:spcBef>
              <a:spcAft>
                <a:spcPts val="0"/>
              </a:spcAft>
              <a:buClr>
                <a:schemeClr val="dk1"/>
              </a:buClr>
              <a:buFont typeface="Arial"/>
              <a:buNone/>
            </a:pPr>
            <a:r>
              <a:t/>
            </a:r>
            <a:endParaRPr b="0" baseline="0" i="0" sz="20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chemeClr val="dk1"/>
              </a:buClr>
              <a:buSzPct val="25000"/>
              <a:buFont typeface="Arial"/>
              <a:buNone/>
            </a:pPr>
            <a:r>
              <a:rPr b="0" baseline="0" i="0" lang="en-US" sz="2000" u="none" cap="none" strike="noStrike">
                <a:solidFill>
                  <a:schemeClr val="dk1"/>
                </a:solidFill>
                <a:latin typeface="Arial"/>
                <a:ea typeface="Arial"/>
                <a:cs typeface="Arial"/>
                <a:sym typeface="Arial"/>
              </a:rPr>
              <a:t>Many of the prisoners, who according to German records were already weak and malnourished, suffered pulmonary edema after exposure, and four of them died from the experiments.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idx="1" type="body"/>
          </p:nvPr>
        </p:nvSpPr>
        <p:spPr>
          <a:xfrm>
            <a:off x="2057400" y="6553200"/>
            <a:ext cx="7086600" cy="304799"/>
          </a:xfrm>
          <a:prstGeom prst="rect">
            <a:avLst/>
          </a:prstGeom>
          <a:noFill/>
          <a:ln>
            <a:noFill/>
          </a:ln>
        </p:spPr>
        <p:txBody>
          <a:bodyPr anchorCtr="0" anchor="t" bIns="45700" lIns="91425" rIns="91425" tIns="45700">
            <a:noAutofit/>
          </a:bodyPr>
          <a:lstStyle/>
          <a:p>
            <a:pPr indent="-342900" lvl="0" marL="342900" marR="0" rtl="0" algn="r">
              <a:lnSpc>
                <a:spcPct val="80000"/>
              </a:lnSpc>
              <a:spcBef>
                <a:spcPts val="0"/>
              </a:spcBef>
              <a:spcAft>
                <a:spcPts val="0"/>
              </a:spcAft>
              <a:buClr>
                <a:schemeClr val="dk1"/>
              </a:buClr>
              <a:buSzPct val="25000"/>
              <a:buFont typeface="Arial"/>
              <a:buNone/>
            </a:pPr>
            <a:r>
              <a:rPr b="0" baseline="0" i="0" lang="en-US" sz="1600" u="none" cap="none" strike="noStrike">
                <a:solidFill>
                  <a:schemeClr val="dk1"/>
                </a:solidFill>
                <a:latin typeface="Arial"/>
                <a:ea typeface="Arial"/>
                <a:cs typeface="Arial"/>
                <a:sym typeface="Arial"/>
              </a:rPr>
              <a:t>http://www.pbs.org/wgbh/nova/holocaust/experin03.html</a:t>
            </a:r>
          </a:p>
        </p:txBody>
      </p:sp>
      <p:pic>
        <p:nvPicPr>
          <p:cNvPr id="160" name="Shape 160"/>
          <p:cNvPicPr preferRelativeResize="0"/>
          <p:nvPr/>
        </p:nvPicPr>
        <p:blipFill rotWithShape="1">
          <a:blip r:embed="rId3">
            <a:alphaModFix/>
          </a:blip>
          <a:srcRect b="0" l="0" r="0" t="0"/>
          <a:stretch/>
        </p:blipFill>
        <p:spPr>
          <a:xfrm>
            <a:off x="0" y="0"/>
            <a:ext cx="8001000" cy="5400675"/>
          </a:xfrm>
          <a:prstGeom prst="rect">
            <a:avLst/>
          </a:prstGeom>
          <a:noFill/>
          <a:ln>
            <a:noFill/>
          </a:ln>
        </p:spPr>
      </p:pic>
      <p:sp>
        <p:nvSpPr>
          <p:cNvPr id="161" name="Shape 161"/>
          <p:cNvSpPr txBox="1"/>
          <p:nvPr/>
        </p:nvSpPr>
        <p:spPr>
          <a:xfrm>
            <a:off x="685800" y="5410200"/>
            <a:ext cx="6934199" cy="11906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baseline="0" i="0" lang="en-US" sz="1800" u="none" cap="none" strike="noStrike">
                <a:solidFill>
                  <a:schemeClr val="dk1"/>
                </a:solidFill>
                <a:latin typeface="Arial"/>
                <a:ea typeface="Arial"/>
                <a:cs typeface="Arial"/>
                <a:sym typeface="Arial"/>
              </a:rPr>
              <a:t>To test how to treat phosphorus burns, doctors at Ravensbruck concentration camp applied a mixture of phosphorus and rubber to inmates' skin, ignited it, and let it burn for 20 seconds.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457200" y="273050"/>
            <a:ext cx="8229600" cy="11461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baseline="0" i="0" lang="en-US" sz="4400" u="sng" cap="none" strike="noStrike">
                <a:solidFill>
                  <a:schemeClr val="dk1"/>
                </a:solidFill>
                <a:latin typeface="Arial"/>
                <a:ea typeface="Arial"/>
                <a:cs typeface="Arial"/>
                <a:sym typeface="Arial"/>
              </a:rPr>
              <a:t>Seawater</a:t>
            </a:r>
          </a:p>
        </p:txBody>
      </p:sp>
      <p:sp>
        <p:nvSpPr>
          <p:cNvPr id="167" name="Shape 167"/>
          <p:cNvSpPr txBox="1"/>
          <p:nvPr>
            <p:ph idx="1" type="subTitle"/>
          </p:nvPr>
        </p:nvSpPr>
        <p:spPr>
          <a:xfrm>
            <a:off x="457200" y="1371600"/>
            <a:ext cx="8229600" cy="4953000"/>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Dr. Hans Eppinger and others at Dachau </a:t>
            </a:r>
          </a:p>
          <a:p>
            <a:pPr indent="-190500" lvl="0" marL="342900" marR="0" rtl="0" algn="l">
              <a:spcBef>
                <a:spcPts val="48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a:p>
            <a:pPr indent="0" lvl="0" marL="0" marR="0" rtl="0" algn="l">
              <a:lnSpc>
                <a:spcPct val="100000"/>
              </a:lnSpc>
              <a:spcBef>
                <a:spcPts val="48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conducted experiments on how to make seawater drinkable. </a:t>
            </a:r>
          </a:p>
          <a:p>
            <a:pPr indent="-190500" lvl="0" marL="342900" marR="0" rtl="0" algn="l">
              <a:spcBef>
                <a:spcPts val="48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a:p>
            <a:pPr indent="0" lvl="0" marL="0" marR="0" rtl="0" algn="l">
              <a:lnSpc>
                <a:spcPct val="100000"/>
              </a:lnSpc>
              <a:spcBef>
                <a:spcPts val="48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The doctors forced roughly 90 Gypsies to drink only seawater while also depriving them of food. </a:t>
            </a:r>
          </a:p>
          <a:p>
            <a:pPr indent="0" lvl="0" marL="0" marR="0" rtl="0" algn="l">
              <a:lnSpc>
                <a:spcPct val="100000"/>
              </a:lnSpc>
              <a:spcBef>
                <a:spcPts val="48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 Gypsies became so dehydrated that they reportedly licked floors after they had been mopped just to get a drop of fresh water. </a:t>
            </a:r>
          </a:p>
          <a:p>
            <a:pPr indent="-190500" lvl="0" marL="342900" marR="0" rtl="0" algn="l">
              <a:spcBef>
                <a:spcPts val="48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a:p>
            <a:pPr indent="0" lvl="0" marL="0" marR="0" rtl="0" algn="l">
              <a:lnSpc>
                <a:spcPct val="100000"/>
              </a:lnSpc>
              <a:spcBef>
                <a:spcPts val="48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The experiments caused enormous pain and suffering and resulted in serious bodily injury.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pic>
        <p:nvPicPr>
          <p:cNvPr id="172" name="Shape 172"/>
          <p:cNvPicPr preferRelativeResize="0"/>
          <p:nvPr/>
        </p:nvPicPr>
        <p:blipFill rotWithShape="1">
          <a:blip r:embed="rId3">
            <a:alphaModFix/>
          </a:blip>
          <a:srcRect b="0" l="0" r="0" t="0"/>
          <a:stretch/>
        </p:blipFill>
        <p:spPr>
          <a:xfrm>
            <a:off x="1143000" y="1143000"/>
            <a:ext cx="6476999" cy="5162549"/>
          </a:xfrm>
          <a:prstGeom prst="rect">
            <a:avLst/>
          </a:prstGeom>
          <a:noFill/>
          <a:ln>
            <a:noFill/>
          </a:ln>
        </p:spPr>
      </p:pic>
      <p:sp>
        <p:nvSpPr>
          <p:cNvPr id="173" name="Shape 173"/>
          <p:cNvSpPr txBox="1"/>
          <p:nvPr>
            <p:ph idx="1" type="body"/>
          </p:nvPr>
        </p:nvSpPr>
        <p:spPr>
          <a:xfrm>
            <a:off x="2057400" y="6553200"/>
            <a:ext cx="7086600" cy="304799"/>
          </a:xfrm>
          <a:prstGeom prst="rect">
            <a:avLst/>
          </a:prstGeom>
          <a:noFill/>
          <a:ln>
            <a:noFill/>
          </a:ln>
        </p:spPr>
        <p:txBody>
          <a:bodyPr anchorCtr="0" anchor="t" bIns="45700" lIns="91425" rIns="91425" tIns="45700">
            <a:noAutofit/>
          </a:bodyPr>
          <a:lstStyle/>
          <a:p>
            <a:pPr indent="-342900" lvl="0" marL="342900" marR="0" rtl="0" algn="r">
              <a:lnSpc>
                <a:spcPct val="80000"/>
              </a:lnSpc>
              <a:spcBef>
                <a:spcPts val="0"/>
              </a:spcBef>
              <a:spcAft>
                <a:spcPts val="0"/>
              </a:spcAft>
              <a:buClr>
                <a:schemeClr val="dk1"/>
              </a:buClr>
              <a:buSzPct val="25000"/>
              <a:buFont typeface="Arial"/>
              <a:buNone/>
            </a:pPr>
            <a:r>
              <a:rPr b="1" baseline="0" i="0" lang="en-US" sz="1600" u="none" cap="none" strike="noStrike">
                <a:solidFill>
                  <a:schemeClr val="dk1"/>
                </a:solidFill>
                <a:latin typeface="Arial"/>
                <a:ea typeface="Arial"/>
                <a:cs typeface="Arial"/>
                <a:sym typeface="Arial"/>
              </a:rPr>
              <a:t>http://www.pbs.org/wgbh/nova/holocaust/experin04.html</a:t>
            </a:r>
          </a:p>
        </p:txBody>
      </p:sp>
      <p:sp>
        <p:nvSpPr>
          <p:cNvPr id="174" name="Shape 17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2400" u="none" cap="none" strike="noStrike">
                <a:solidFill>
                  <a:schemeClr val="dk2"/>
                </a:solidFill>
                <a:latin typeface="Arial"/>
                <a:ea typeface="Arial"/>
                <a:cs typeface="Arial"/>
                <a:sym typeface="Arial"/>
              </a:rPr>
              <a:t>Eight of the many hundreds of children whom Nazi doctors experimented upon at Auschwitz.</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idx="1" type="body"/>
          </p:nvPr>
        </p:nvSpPr>
        <p:spPr>
          <a:xfrm>
            <a:off x="4114800" y="228600"/>
            <a:ext cx="4572000" cy="6400799"/>
          </a:xfrm>
          <a:prstGeom prst="rect">
            <a:avLst/>
          </a:prstGeom>
          <a:noFill/>
          <a:ln>
            <a:noFill/>
          </a:ln>
        </p:spPr>
        <p:txBody>
          <a:bodyPr anchorCtr="0" anchor="t" bIns="45700" lIns="91425" rIns="91425" tIns="45700">
            <a:noAutofit/>
          </a:bodyPr>
          <a:lstStyle/>
          <a:p>
            <a:pPr indent="-711200" lvl="0" marL="711200" marR="0" rtl="0" algn="l">
              <a:lnSpc>
                <a:spcPct val="100000"/>
              </a:lnSpc>
              <a:spcBef>
                <a:spcPts val="0"/>
              </a:spcBef>
              <a:spcAft>
                <a:spcPts val="0"/>
              </a:spcAft>
              <a:buClr>
                <a:schemeClr val="dk1"/>
              </a:buClr>
              <a:buSzPct val="100000"/>
              <a:buFont typeface="Arial Narrow"/>
              <a:buAutoNum type="romanUcPeriod" startAt="4"/>
            </a:pPr>
            <a:r>
              <a:rPr b="0" baseline="0" i="0" lang="en-US" sz="2800" u="none" cap="none" strike="noStrike">
                <a:solidFill>
                  <a:schemeClr val="dk1"/>
                </a:solidFill>
                <a:latin typeface="Arial Narrow"/>
                <a:ea typeface="Arial Narrow"/>
                <a:cs typeface="Arial Narrow"/>
                <a:sym typeface="Arial Narrow"/>
              </a:rPr>
              <a:t>Genetic Experiments</a:t>
            </a:r>
          </a:p>
          <a:p>
            <a:pPr indent="-609600" lvl="1" marL="1066800" marR="0" rtl="0" algn="l">
              <a:lnSpc>
                <a:spcPct val="100000"/>
              </a:lnSpc>
              <a:spcBef>
                <a:spcPts val="480"/>
              </a:spcBef>
              <a:spcAft>
                <a:spcPts val="0"/>
              </a:spcAft>
              <a:buClr>
                <a:schemeClr val="dk1"/>
              </a:buClr>
              <a:buSzPct val="100000"/>
              <a:buFont typeface="Arial Narrow"/>
              <a:buAutoNum type="alphaUcPeriod"/>
            </a:pPr>
            <a:r>
              <a:rPr b="0" baseline="0" i="0" lang="en-US" sz="2400" u="none" cap="none" strike="noStrike">
                <a:solidFill>
                  <a:schemeClr val="dk1"/>
                </a:solidFill>
                <a:latin typeface="Arial Narrow"/>
                <a:ea typeface="Arial Narrow"/>
                <a:cs typeface="Arial Narrow"/>
                <a:sym typeface="Arial Narrow"/>
              </a:rPr>
              <a:t>Conducted by Josef Mengele</a:t>
            </a:r>
          </a:p>
          <a:p>
            <a:pPr indent="-609600" lvl="1" marL="1066800" marR="0" rtl="0" algn="l">
              <a:lnSpc>
                <a:spcPct val="100000"/>
              </a:lnSpc>
              <a:spcBef>
                <a:spcPts val="480"/>
              </a:spcBef>
              <a:spcAft>
                <a:spcPts val="0"/>
              </a:spcAft>
              <a:buClr>
                <a:schemeClr val="dk1"/>
              </a:buClr>
              <a:buSzPct val="100000"/>
              <a:buFont typeface="Arial Narrow"/>
              <a:buAutoNum type="alphaUcPeriod"/>
            </a:pPr>
            <a:r>
              <a:rPr b="0" baseline="0" i="0" lang="en-US" sz="2400" u="none" cap="none" strike="noStrike">
                <a:solidFill>
                  <a:schemeClr val="dk1"/>
                </a:solidFill>
                <a:latin typeface="Arial Narrow"/>
                <a:ea typeface="Arial Narrow"/>
                <a:cs typeface="Arial Narrow"/>
                <a:sym typeface="Arial Narrow"/>
              </a:rPr>
              <a:t>Attempted to determine Aryan superiority</a:t>
            </a:r>
          </a:p>
          <a:p>
            <a:pPr indent="-609600" lvl="1" marL="1066800" marR="0" rtl="0" algn="l">
              <a:lnSpc>
                <a:spcPct val="100000"/>
              </a:lnSpc>
              <a:spcBef>
                <a:spcPts val="480"/>
              </a:spcBef>
              <a:spcAft>
                <a:spcPts val="0"/>
              </a:spcAft>
              <a:buClr>
                <a:schemeClr val="dk1"/>
              </a:buClr>
              <a:buSzPct val="100000"/>
              <a:buFont typeface="Arial Narrow"/>
              <a:buAutoNum type="alphaUcPeriod"/>
            </a:pPr>
            <a:r>
              <a:rPr b="0" baseline="0" i="0" lang="en-US" sz="2400" u="none" cap="none" strike="noStrike">
                <a:solidFill>
                  <a:schemeClr val="dk1"/>
                </a:solidFill>
                <a:latin typeface="Arial Narrow"/>
                <a:ea typeface="Arial Narrow"/>
                <a:cs typeface="Arial Narrow"/>
                <a:sym typeface="Arial Narrow"/>
              </a:rPr>
              <a:t>Experiments on twins</a:t>
            </a:r>
          </a:p>
          <a:p>
            <a:pPr indent="-508000" lvl="2" marL="14224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Bodies photographed, measured, and x-rays</a:t>
            </a:r>
          </a:p>
          <a:p>
            <a:pPr indent="-508000" lvl="2" marL="14224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Substantial amounts of body hair plucked out by the root</a:t>
            </a:r>
          </a:p>
          <a:p>
            <a:pPr indent="-508000" lvl="2" marL="14224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Totally shaven of all other hair</a:t>
            </a:r>
          </a:p>
          <a:p>
            <a:pPr indent="-508000" lvl="2" marL="14224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Photographed again</a:t>
            </a:r>
          </a:p>
          <a:p>
            <a:pPr indent="-508000" lvl="2" marL="14224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Several two liter enemas</a:t>
            </a:r>
          </a:p>
          <a:p>
            <a:pPr indent="-508000" lvl="2" marL="14224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Strapped to a bench, rectums hyper extended</a:t>
            </a:r>
          </a:p>
          <a:p>
            <a:pPr indent="-508000" lvl="2" marL="14224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Extensive lower intestinal examination</a:t>
            </a:r>
          </a:p>
          <a:p>
            <a:pPr indent="-508000" lvl="2" marL="14224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Urological examination</a:t>
            </a:r>
          </a:p>
        </p:txBody>
      </p:sp>
      <p:pic>
        <p:nvPicPr>
          <p:cNvPr id="180" name="Shape 180"/>
          <p:cNvPicPr preferRelativeResize="0"/>
          <p:nvPr/>
        </p:nvPicPr>
        <p:blipFill rotWithShape="1">
          <a:blip r:embed="rId3">
            <a:alphaModFix/>
          </a:blip>
          <a:srcRect b="0" l="0" r="0" t="0"/>
          <a:stretch/>
        </p:blipFill>
        <p:spPr>
          <a:xfrm>
            <a:off x="533400" y="381000"/>
            <a:ext cx="3379786" cy="60197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idx="1" type="body"/>
          </p:nvPr>
        </p:nvSpPr>
        <p:spPr>
          <a:xfrm>
            <a:off x="4800600" y="228600"/>
            <a:ext cx="4343400" cy="6400799"/>
          </a:xfrm>
          <a:prstGeom prst="rect">
            <a:avLst/>
          </a:prstGeom>
          <a:noFill/>
          <a:ln>
            <a:noFill/>
          </a:ln>
        </p:spPr>
        <p:txBody>
          <a:bodyPr anchorCtr="0" anchor="t" bIns="45700" lIns="91425" rIns="91425" tIns="45700">
            <a:noAutofit/>
          </a:bodyPr>
          <a:lstStyle/>
          <a:p>
            <a:pPr indent="-381000" lvl="2" marL="1295400" marR="0" rtl="0" algn="l">
              <a:lnSpc>
                <a:spcPct val="100000"/>
              </a:lnSpc>
              <a:spcBef>
                <a:spcPts val="0"/>
              </a:spcBef>
              <a:spcAft>
                <a:spcPts val="0"/>
              </a:spcAft>
              <a:buClr>
                <a:schemeClr val="dk1"/>
              </a:buClr>
              <a:buSzPct val="100000"/>
              <a:buFont typeface="Arial"/>
              <a:buAutoNum type="arabicPeriod" startAt="9"/>
            </a:pPr>
            <a:r>
              <a:rPr b="0" baseline="0" i="0" lang="en-US" sz="2000" u="none" cap="none" strike="noStrike">
                <a:solidFill>
                  <a:schemeClr val="dk1"/>
                </a:solidFill>
                <a:latin typeface="Arial"/>
                <a:ea typeface="Arial"/>
                <a:cs typeface="Arial"/>
                <a:sym typeface="Arial"/>
              </a:rPr>
              <a:t>Tissue samples taken from kidneys, prostrate, and testicles</a:t>
            </a:r>
          </a:p>
          <a:p>
            <a:pPr indent="-381000" lvl="2" marL="1295400" marR="0" rtl="0" algn="l">
              <a:lnSpc>
                <a:spcPct val="100000"/>
              </a:lnSpc>
              <a:spcBef>
                <a:spcPts val="400"/>
              </a:spcBef>
              <a:spcAft>
                <a:spcPts val="0"/>
              </a:spcAft>
              <a:buClr>
                <a:schemeClr val="dk1"/>
              </a:buClr>
              <a:buSzPct val="100000"/>
              <a:buFont typeface="Arial"/>
              <a:buAutoNum type="arabicPeriod" startAt="9"/>
            </a:pPr>
            <a:r>
              <a:rPr b="0" baseline="0" i="0" lang="en-US" sz="2000" u="none" cap="none" strike="noStrike">
                <a:solidFill>
                  <a:schemeClr val="dk1"/>
                </a:solidFill>
                <a:latin typeface="Arial"/>
                <a:ea typeface="Arial"/>
                <a:cs typeface="Arial"/>
                <a:sym typeface="Arial"/>
              </a:rPr>
              <a:t>Semen samples forcefully taken</a:t>
            </a:r>
          </a:p>
          <a:p>
            <a:pPr indent="-381000" lvl="2" marL="1295400" marR="0" rtl="0" algn="l">
              <a:lnSpc>
                <a:spcPct val="100000"/>
              </a:lnSpc>
              <a:spcBef>
                <a:spcPts val="400"/>
              </a:spcBef>
              <a:spcAft>
                <a:spcPts val="0"/>
              </a:spcAft>
              <a:buClr>
                <a:schemeClr val="dk1"/>
              </a:buClr>
              <a:buSzPct val="100000"/>
              <a:buFont typeface="Arial"/>
              <a:buAutoNum type="arabicPeriod" startAt="9"/>
            </a:pPr>
            <a:r>
              <a:rPr b="0" baseline="0" i="0" lang="en-US" sz="2000" u="none" cap="none" strike="noStrike">
                <a:solidFill>
                  <a:schemeClr val="dk1"/>
                </a:solidFill>
                <a:latin typeface="Arial"/>
                <a:ea typeface="Arial"/>
                <a:cs typeface="Arial"/>
                <a:sym typeface="Arial"/>
              </a:rPr>
              <a:t> All experiments conducted without anesthesia</a:t>
            </a:r>
          </a:p>
          <a:p>
            <a:pPr indent="-381000" lvl="2" marL="1295400" marR="0" rtl="0" algn="l">
              <a:lnSpc>
                <a:spcPct val="100000"/>
              </a:lnSpc>
              <a:spcBef>
                <a:spcPts val="400"/>
              </a:spcBef>
              <a:spcAft>
                <a:spcPts val="0"/>
              </a:spcAft>
              <a:buClr>
                <a:schemeClr val="dk1"/>
              </a:buClr>
              <a:buSzPct val="100000"/>
              <a:buFont typeface="Arial"/>
              <a:buAutoNum type="arabicPeriod" startAt="9"/>
            </a:pPr>
            <a:r>
              <a:rPr b="0" baseline="0" i="0" lang="en-US" sz="2000" u="none" cap="none" strike="noStrike">
                <a:solidFill>
                  <a:schemeClr val="dk1"/>
                </a:solidFill>
                <a:latin typeface="Arial"/>
                <a:ea typeface="Arial"/>
                <a:cs typeface="Arial"/>
                <a:sym typeface="Arial"/>
              </a:rPr>
              <a:t>Twins gagged to prevent screaming</a:t>
            </a:r>
          </a:p>
          <a:p>
            <a:pPr indent="-381000" lvl="2" marL="1295400" marR="0" rtl="0" algn="l">
              <a:lnSpc>
                <a:spcPct val="100000"/>
              </a:lnSpc>
              <a:spcBef>
                <a:spcPts val="400"/>
              </a:spcBef>
              <a:spcAft>
                <a:spcPts val="0"/>
              </a:spcAft>
              <a:buClr>
                <a:schemeClr val="dk1"/>
              </a:buClr>
              <a:buSzPct val="100000"/>
              <a:buFont typeface="Arial"/>
              <a:buAutoNum type="arabicPeriod" startAt="9"/>
            </a:pPr>
            <a:r>
              <a:rPr b="0" baseline="0" i="0" lang="en-US" sz="2000" u="none" cap="none" strike="noStrike">
                <a:solidFill>
                  <a:schemeClr val="dk1"/>
                </a:solidFill>
                <a:latin typeface="Arial"/>
                <a:ea typeface="Arial"/>
                <a:cs typeface="Arial"/>
                <a:sym typeface="Arial"/>
              </a:rPr>
              <a:t>Killed simultaneously by an injection to the heart</a:t>
            </a:r>
          </a:p>
          <a:p>
            <a:pPr indent="-381000" lvl="2" marL="1295400" marR="0" rtl="0" algn="l">
              <a:lnSpc>
                <a:spcPct val="100000"/>
              </a:lnSpc>
              <a:spcBef>
                <a:spcPts val="400"/>
              </a:spcBef>
              <a:spcAft>
                <a:spcPts val="0"/>
              </a:spcAft>
              <a:buClr>
                <a:schemeClr val="dk1"/>
              </a:buClr>
              <a:buSzPct val="100000"/>
              <a:buFont typeface="Arial"/>
              <a:buAutoNum type="arabicPeriod" startAt="9"/>
            </a:pPr>
            <a:r>
              <a:rPr b="0" baseline="0" i="0" lang="en-US" sz="2000" u="none" cap="none" strike="noStrike">
                <a:solidFill>
                  <a:schemeClr val="dk1"/>
                </a:solidFill>
                <a:latin typeface="Arial"/>
                <a:ea typeface="Arial"/>
                <a:cs typeface="Arial"/>
                <a:sym typeface="Arial"/>
              </a:rPr>
              <a:t>Bodies dissected, organs sent to research labs</a:t>
            </a:r>
          </a:p>
          <a:p>
            <a:pPr indent="-139700" lvl="0" marL="342900" marR="0" rtl="0" algn="l">
              <a:spcBef>
                <a:spcPts val="640"/>
              </a:spcBef>
              <a:spcAft>
                <a:spcPts val="0"/>
              </a:spcAft>
              <a:buClr>
                <a:schemeClr val="dk1"/>
              </a:buClr>
              <a:buFont typeface="Arial"/>
              <a:buNone/>
            </a:pPr>
            <a:r>
              <a:t/>
            </a:r>
            <a:endParaRPr/>
          </a:p>
        </p:txBody>
      </p:sp>
      <p:pic>
        <p:nvPicPr>
          <p:cNvPr id="186" name="Shape 186"/>
          <p:cNvPicPr preferRelativeResize="0"/>
          <p:nvPr/>
        </p:nvPicPr>
        <p:blipFill rotWithShape="1">
          <a:blip r:embed="rId3">
            <a:alphaModFix/>
          </a:blip>
          <a:srcRect b="0" l="0" r="0" t="0"/>
          <a:stretch/>
        </p:blipFill>
        <p:spPr>
          <a:xfrm>
            <a:off x="255587" y="266700"/>
            <a:ext cx="1676399" cy="1665287"/>
          </a:xfrm>
          <a:prstGeom prst="rect">
            <a:avLst/>
          </a:prstGeom>
          <a:noFill/>
          <a:ln>
            <a:noFill/>
          </a:ln>
        </p:spPr>
      </p:pic>
      <p:pic>
        <p:nvPicPr>
          <p:cNvPr id="187" name="Shape 187"/>
          <p:cNvPicPr preferRelativeResize="0"/>
          <p:nvPr/>
        </p:nvPicPr>
        <p:blipFill rotWithShape="1">
          <a:blip r:embed="rId4">
            <a:alphaModFix/>
          </a:blip>
          <a:srcRect b="0" l="0" r="0" t="0"/>
          <a:stretch/>
        </p:blipFill>
        <p:spPr>
          <a:xfrm>
            <a:off x="330200" y="4127500"/>
            <a:ext cx="3632199" cy="2273299"/>
          </a:xfrm>
          <a:prstGeom prst="rect">
            <a:avLst/>
          </a:prstGeom>
          <a:noFill/>
          <a:ln>
            <a:noFill/>
          </a:ln>
        </p:spPr>
      </p:pic>
      <p:pic>
        <p:nvPicPr>
          <p:cNvPr id="188" name="Shape 188"/>
          <p:cNvPicPr preferRelativeResize="0"/>
          <p:nvPr/>
        </p:nvPicPr>
        <p:blipFill rotWithShape="1">
          <a:blip r:embed="rId5">
            <a:alphaModFix/>
          </a:blip>
          <a:srcRect b="0" l="0" r="0" t="0"/>
          <a:stretch/>
        </p:blipFill>
        <p:spPr>
          <a:xfrm>
            <a:off x="3048000" y="255587"/>
            <a:ext cx="2143125" cy="2143125"/>
          </a:xfrm>
          <a:prstGeom prst="rect">
            <a:avLst/>
          </a:prstGeom>
          <a:noFill/>
          <a:ln>
            <a:noFill/>
          </a:ln>
        </p:spPr>
      </p:pic>
      <p:pic>
        <p:nvPicPr>
          <p:cNvPr id="189" name="Shape 189"/>
          <p:cNvPicPr preferRelativeResize="0"/>
          <p:nvPr/>
        </p:nvPicPr>
        <p:blipFill rotWithShape="1">
          <a:blip r:embed="rId6">
            <a:alphaModFix/>
          </a:blip>
          <a:srcRect b="0" l="0" r="0" t="0"/>
          <a:stretch/>
        </p:blipFill>
        <p:spPr>
          <a:xfrm>
            <a:off x="271462" y="2101850"/>
            <a:ext cx="2265362" cy="1568449"/>
          </a:xfrm>
          <a:prstGeom prst="rect">
            <a:avLst/>
          </a:prstGeom>
          <a:noFill/>
          <a:ln>
            <a:noFill/>
          </a:ln>
        </p:spPr>
      </p:pic>
      <p:pic>
        <p:nvPicPr>
          <p:cNvPr id="190" name="Shape 190"/>
          <p:cNvPicPr preferRelativeResize="0"/>
          <p:nvPr/>
        </p:nvPicPr>
        <p:blipFill rotWithShape="1">
          <a:blip r:embed="rId7">
            <a:alphaModFix/>
          </a:blip>
          <a:srcRect b="0" l="0" r="0" t="0"/>
          <a:stretch/>
        </p:blipFill>
        <p:spPr>
          <a:xfrm>
            <a:off x="3503612" y="2628900"/>
            <a:ext cx="1947862" cy="20828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nvSpPr>
        <p:spPr>
          <a:xfrm>
            <a:off x="319087" y="392112"/>
            <a:ext cx="8375649" cy="6121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"Fifteen girls aged 17 to 18 years old. The girls who survived the following operations are in German hands and little is known about them. The subjects were placed in an ultra-short-wave field. One electrode was placed on the abdomen and another on the vulva. The rays were focused on the ovaries. The ovaries were consequently burned up.</a:t>
            </a:r>
            <a:br>
              <a:rPr b="0" baseline="0" i="0" lang="en-US" sz="2200" u="none" cap="none" strike="noStrike">
                <a:solidFill>
                  <a:schemeClr val="dk1"/>
                </a:solidFill>
                <a:latin typeface="Arial"/>
                <a:ea typeface="Arial"/>
                <a:cs typeface="Arial"/>
                <a:sym typeface="Arial"/>
              </a:rPr>
            </a:br>
            <a:br>
              <a:rPr b="0" baseline="0" i="0" lang="en-US" sz="2200" u="none" cap="none" strike="noStrike">
                <a:solidFill>
                  <a:schemeClr val="dk1"/>
                </a:solidFill>
                <a:latin typeface="Arial"/>
                <a:ea typeface="Arial"/>
                <a:cs typeface="Arial"/>
                <a:sym typeface="Arial"/>
              </a:rPr>
            </a:br>
            <a:r>
              <a:rPr b="0" baseline="0" i="0" lang="en-US" sz="2200" u="none" cap="none" strike="noStrike">
                <a:solidFill>
                  <a:schemeClr val="dk1"/>
                </a:solidFill>
                <a:latin typeface="Arial"/>
                <a:ea typeface="Arial"/>
                <a:cs typeface="Arial"/>
                <a:sym typeface="Arial"/>
              </a:rPr>
              <a:t>Owing to faulty doses several had serious burns of the abdomen and vulva. One died as a result of these burns alone. The others were sent to another concentration camp where some were put in hospital and others made to work. After a month they returned to Auschwitz where control operations were performed. Sagittal and transverse sections of the ovaries were made.</a:t>
            </a:r>
            <a:br>
              <a:rPr b="0" baseline="0" i="0" lang="en-US" sz="2200" u="none" cap="none" strike="noStrike">
                <a:solidFill>
                  <a:schemeClr val="dk1"/>
                </a:solidFill>
                <a:latin typeface="Arial"/>
                <a:ea typeface="Arial"/>
                <a:cs typeface="Arial"/>
                <a:sym typeface="Arial"/>
              </a:rPr>
            </a:br>
            <a:br>
              <a:rPr b="0" baseline="0" i="0" lang="en-US" sz="2200" u="none" cap="none" strike="noStrike">
                <a:solidFill>
                  <a:schemeClr val="dk1"/>
                </a:solidFill>
                <a:latin typeface="Arial"/>
                <a:ea typeface="Arial"/>
                <a:cs typeface="Arial"/>
                <a:sym typeface="Arial"/>
              </a:rPr>
            </a:br>
            <a:r>
              <a:rPr b="0" baseline="0" i="0" lang="en-US" sz="2200" u="none" cap="none" strike="noStrike">
                <a:solidFill>
                  <a:schemeClr val="dk1"/>
                </a:solidFill>
                <a:latin typeface="Arial"/>
                <a:ea typeface="Arial"/>
                <a:cs typeface="Arial"/>
                <a:sym typeface="Arial"/>
              </a:rPr>
              <a:t>The girls altered entirely owing to hormonal changes. They looked just like old women. Often they were laid up for months owing to the wounds of the operations becoming septic. Several died as a result of sepsis."</a:t>
            </a:r>
          </a:p>
        </p:txBody>
      </p:sp>
      <p:sp>
        <p:nvSpPr>
          <p:cNvPr id="196" name="Shape 196"/>
          <p:cNvSpPr txBox="1"/>
          <p:nvPr/>
        </p:nvSpPr>
        <p:spPr>
          <a:xfrm>
            <a:off x="3511550" y="6278562"/>
            <a:ext cx="5456236"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1400" u="none" cap="none" strike="noStrike">
                <a:solidFill>
                  <a:schemeClr val="dk1"/>
                </a:solidFill>
                <a:latin typeface="Arial"/>
                <a:ea typeface="Arial"/>
                <a:cs typeface="Arial"/>
                <a:sym typeface="Arial"/>
              </a:rPr>
              <a:t>--Sterilization experiment at Auschwitz, as described by two Dutch doctors who had been prisoners there</a:t>
            </a:r>
            <a:r>
              <a:rPr b="1" baseline="0" i="0" lang="en-US" sz="1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idx="1" type="body"/>
          </p:nvPr>
        </p:nvSpPr>
        <p:spPr>
          <a:xfrm>
            <a:off x="228600" y="685800"/>
            <a:ext cx="4724400" cy="54102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mo"/>
              <a:buChar char="•"/>
            </a:pPr>
            <a:r>
              <a:rPr b="0" baseline="0" i="0" lang="en-US" sz="2200" u="none" cap="none" strike="noStrike">
                <a:solidFill>
                  <a:schemeClr val="dk1"/>
                </a:solidFill>
                <a:latin typeface="Arimo"/>
                <a:ea typeface="Arimo"/>
                <a:cs typeface="Arimo"/>
                <a:sym typeface="Arimo"/>
              </a:rPr>
              <a:t>During the second World War, Nazi human experimentation occurred in Germany. </a:t>
            </a:r>
          </a:p>
          <a:p>
            <a:pPr indent="-342900" lvl="0" marL="342900" marR="0" rtl="0" algn="l">
              <a:lnSpc>
                <a:spcPct val="90000"/>
              </a:lnSpc>
              <a:spcBef>
                <a:spcPts val="440"/>
              </a:spcBef>
              <a:spcAft>
                <a:spcPts val="0"/>
              </a:spcAft>
              <a:buClr>
                <a:schemeClr val="dk1"/>
              </a:buClr>
              <a:buSzPct val="100000"/>
              <a:buFont typeface="Arimo"/>
              <a:buChar char="•"/>
            </a:pPr>
            <a:r>
              <a:rPr b="0" baseline="0" i="0" lang="en-US" sz="2200" u="none" cap="none" strike="noStrike">
                <a:solidFill>
                  <a:schemeClr val="dk1"/>
                </a:solidFill>
                <a:latin typeface="Arimo"/>
                <a:ea typeface="Arimo"/>
                <a:cs typeface="Arimo"/>
                <a:sym typeface="Arimo"/>
              </a:rPr>
              <a:t>At war's conclusion, 23 Nazi doctors and scientists were tried for the murder of concentration camp inmates who were used as research subjects. </a:t>
            </a:r>
          </a:p>
          <a:p>
            <a:pPr indent="-342900" lvl="0" marL="342900" marR="0" rtl="0" algn="l">
              <a:lnSpc>
                <a:spcPct val="90000"/>
              </a:lnSpc>
              <a:spcBef>
                <a:spcPts val="440"/>
              </a:spcBef>
              <a:spcAft>
                <a:spcPts val="0"/>
              </a:spcAft>
              <a:buClr>
                <a:schemeClr val="dk1"/>
              </a:buClr>
              <a:buSzPct val="100000"/>
              <a:buFont typeface="Arimo"/>
              <a:buChar char="•"/>
            </a:pPr>
            <a:r>
              <a:rPr b="0" baseline="0" i="0" lang="en-US" sz="2200" u="none" cap="none" strike="noStrike">
                <a:solidFill>
                  <a:schemeClr val="dk1"/>
                </a:solidFill>
                <a:latin typeface="Arimo"/>
                <a:ea typeface="Arimo"/>
                <a:cs typeface="Arimo"/>
                <a:sym typeface="Arimo"/>
              </a:rPr>
              <a:t>Of the 23 professionals tried at Nuremberg, 15 were convicted. </a:t>
            </a:r>
          </a:p>
          <a:p>
            <a:pPr indent="-342900" lvl="0" marL="342900" marR="0" rtl="0" algn="l">
              <a:lnSpc>
                <a:spcPct val="90000"/>
              </a:lnSpc>
              <a:spcBef>
                <a:spcPts val="440"/>
              </a:spcBef>
              <a:spcAft>
                <a:spcPts val="0"/>
              </a:spcAft>
              <a:buClr>
                <a:schemeClr val="dk1"/>
              </a:buClr>
              <a:buSzPct val="100000"/>
              <a:buFont typeface="Arimo"/>
              <a:buChar char="•"/>
            </a:pPr>
            <a:r>
              <a:rPr b="0" baseline="0" i="0" lang="en-US" sz="2200" u="none" cap="none" strike="noStrike">
                <a:solidFill>
                  <a:schemeClr val="dk1"/>
                </a:solidFill>
                <a:latin typeface="Arimo"/>
                <a:ea typeface="Arimo"/>
                <a:cs typeface="Arimo"/>
                <a:sym typeface="Arimo"/>
              </a:rPr>
              <a:t>Seven of them were condemned to death by hanging and eight received prison sentences from 10 years to life. </a:t>
            </a:r>
          </a:p>
          <a:p>
            <a:pPr indent="-342900" lvl="0" marL="342900" marR="0" rtl="0" algn="l">
              <a:lnSpc>
                <a:spcPct val="90000"/>
              </a:lnSpc>
              <a:spcBef>
                <a:spcPts val="440"/>
              </a:spcBef>
              <a:spcAft>
                <a:spcPts val="0"/>
              </a:spcAft>
              <a:buClr>
                <a:schemeClr val="dk1"/>
              </a:buClr>
              <a:buSzPct val="100000"/>
              <a:buFont typeface="Arimo"/>
              <a:buChar char="•"/>
            </a:pPr>
            <a:r>
              <a:rPr b="0" baseline="0" i="0" lang="en-US" sz="2200" u="none" cap="none" strike="noStrike">
                <a:solidFill>
                  <a:schemeClr val="dk1"/>
                </a:solidFill>
                <a:latin typeface="Arimo"/>
                <a:ea typeface="Arimo"/>
                <a:cs typeface="Arimo"/>
                <a:sym typeface="Arimo"/>
              </a:rPr>
              <a:t>Eight professionals were acquitted. (Mitscherlich 1992)</a:t>
            </a:r>
          </a:p>
        </p:txBody>
      </p:sp>
      <p:pic>
        <p:nvPicPr>
          <p:cNvPr id="202" name="Shape 202"/>
          <p:cNvPicPr preferRelativeResize="0"/>
          <p:nvPr/>
        </p:nvPicPr>
        <p:blipFill rotWithShape="1">
          <a:blip r:embed="rId3">
            <a:alphaModFix/>
          </a:blip>
          <a:srcRect b="0" l="0" r="0" t="0"/>
          <a:stretch/>
        </p:blipFill>
        <p:spPr>
          <a:xfrm>
            <a:off x="4953000" y="609600"/>
            <a:ext cx="3975099" cy="3259137"/>
          </a:xfrm>
          <a:prstGeom prst="rect">
            <a:avLst/>
          </a:prstGeom>
          <a:noFill/>
          <a:ln>
            <a:noFill/>
          </a:ln>
        </p:spPr>
      </p:pic>
      <p:sp>
        <p:nvSpPr>
          <p:cNvPr id="203" name="Shape 203"/>
          <p:cNvSpPr txBox="1"/>
          <p:nvPr/>
        </p:nvSpPr>
        <p:spPr>
          <a:xfrm>
            <a:off x="5334000" y="4038600"/>
            <a:ext cx="3352799" cy="3698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baseline="0" i="0" lang="en-US" sz="1800" u="none" cap="none" strike="noStrike">
                <a:solidFill>
                  <a:schemeClr val="dk1"/>
                </a:solidFill>
                <a:latin typeface="Arial"/>
                <a:ea typeface="Arial"/>
                <a:cs typeface="Arial"/>
                <a:sym typeface="Arial"/>
              </a:rPr>
              <a:t>Nuremberg Trial</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nvSpPr>
        <p:spPr>
          <a:xfrm>
            <a:off x="-4368800" y="4189412"/>
            <a:ext cx="13512800" cy="366711"/>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a:p>
        </p:txBody>
      </p:sp>
      <p:pic>
        <p:nvPicPr>
          <p:cNvPr id="81" name="Shape 81"/>
          <p:cNvPicPr preferRelativeResize="0"/>
          <p:nvPr/>
        </p:nvPicPr>
        <p:blipFill rotWithShape="1">
          <a:blip r:embed="rId3">
            <a:alphaModFix/>
          </a:blip>
          <a:srcRect b="0" l="0" r="0" t="0"/>
          <a:stretch/>
        </p:blipFill>
        <p:spPr>
          <a:xfrm>
            <a:off x="1146175" y="1447800"/>
            <a:ext cx="6553200" cy="4764087"/>
          </a:xfrm>
          <a:prstGeom prst="rect">
            <a:avLst/>
          </a:prstGeom>
          <a:noFill/>
          <a:ln>
            <a:noFill/>
          </a:ln>
        </p:spPr>
      </p:pic>
      <p:sp>
        <p:nvSpPr>
          <p:cNvPr id="82" name="Shape 82"/>
          <p:cNvSpPr txBox="1"/>
          <p:nvPr/>
        </p:nvSpPr>
        <p:spPr>
          <a:xfrm>
            <a:off x="381000" y="6211887"/>
            <a:ext cx="8381999" cy="646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German quotation reads: "That which does not satisfy the demands of Being, collapses."</a:t>
            </a:r>
          </a:p>
        </p:txBody>
      </p:sp>
      <p:sp>
        <p:nvSpPr>
          <p:cNvPr id="83" name="Shape 8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baseline="0" i="0" lang="en-US" sz="2800" u="none" cap="none" strike="noStrike">
                <a:solidFill>
                  <a:schemeClr val="dk1"/>
                </a:solidFill>
                <a:latin typeface="Arial"/>
                <a:ea typeface="Arial"/>
                <a:cs typeface="Arial"/>
                <a:sym typeface="Arial"/>
              </a:rPr>
              <a:t>T4 Program</a:t>
            </a:r>
            <a:br>
              <a:rPr b="0" baseline="0" i="0" lang="en-US" sz="2800" u="none" cap="none" strike="noStrike">
                <a:solidFill>
                  <a:schemeClr val="dk1"/>
                </a:solidFill>
                <a:latin typeface="Arial"/>
                <a:ea typeface="Arial"/>
                <a:cs typeface="Arial"/>
                <a:sym typeface="Arial"/>
              </a:rPr>
            </a:br>
            <a:r>
              <a:rPr b="0" baseline="0" i="0" lang="en-US" sz="2800" u="none" cap="none" strike="noStrike">
                <a:solidFill>
                  <a:schemeClr val="dk1"/>
                </a:solidFill>
                <a:latin typeface="Arial"/>
                <a:ea typeface="Arial"/>
                <a:cs typeface="Arial"/>
                <a:sym typeface="Arial"/>
              </a:rPr>
              <a:t>Eugenics poster entitled "The eradication of the sick and weak in nature"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idx="1" type="body"/>
          </p:nvPr>
        </p:nvSpPr>
        <p:spPr>
          <a:xfrm>
            <a:off x="762000" y="609600"/>
            <a:ext cx="7696199" cy="54863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25000"/>
              <a:buFont typeface="Arimo"/>
              <a:buNone/>
            </a:pPr>
            <a:r>
              <a:rPr b="1" baseline="0" i="0" lang="en-US" sz="2000" u="none" cap="none" strike="noStrike">
                <a:solidFill>
                  <a:schemeClr val="dk1"/>
                </a:solidFill>
                <a:latin typeface="Arimo"/>
                <a:ea typeface="Arimo"/>
                <a:cs typeface="Arimo"/>
                <a:sym typeface="Arimo"/>
              </a:rPr>
              <a:t>Nuremberg Code</a:t>
            </a:r>
          </a:p>
          <a:p>
            <a:pPr indent="-215900" lvl="0" marL="342900" marR="0" rtl="0" algn="l">
              <a:spcBef>
                <a:spcPts val="400"/>
              </a:spcBef>
              <a:spcAft>
                <a:spcPts val="0"/>
              </a:spcAft>
              <a:buClr>
                <a:schemeClr val="dk1"/>
              </a:buClr>
              <a:buFont typeface="Arial"/>
              <a:buNone/>
            </a:pPr>
            <a:r>
              <a:t/>
            </a:r>
            <a:endParaRPr b="0" baseline="0" i="0" sz="2000" u="none" cap="none" strike="noStrike">
              <a:solidFill>
                <a:schemeClr val="dk1"/>
              </a:solidFill>
              <a:latin typeface="Arimo"/>
              <a:ea typeface="Arimo"/>
              <a:cs typeface="Arimo"/>
              <a:sym typeface="Arimo"/>
            </a:endParaRPr>
          </a:p>
          <a:p>
            <a:pPr indent="-342900" lvl="0" marL="342900" marR="0" rtl="0" algn="l">
              <a:lnSpc>
                <a:spcPct val="90000"/>
              </a:lnSpc>
              <a:spcBef>
                <a:spcPts val="400"/>
              </a:spcBef>
              <a:spcAft>
                <a:spcPts val="0"/>
              </a:spcAft>
              <a:buClr>
                <a:schemeClr val="dk1"/>
              </a:buClr>
              <a:buSzPct val="25000"/>
              <a:buFont typeface="Arimo"/>
              <a:buNone/>
            </a:pPr>
            <a:r>
              <a:rPr b="0" baseline="0" i="0" lang="en-US" sz="2000" u="none" cap="none" strike="noStrike">
                <a:solidFill>
                  <a:schemeClr val="dk1"/>
                </a:solidFill>
                <a:latin typeface="Arimo"/>
                <a:ea typeface="Arimo"/>
                <a:cs typeface="Arimo"/>
                <a:sym typeface="Arimo"/>
              </a:rPr>
              <a:t>The result of the Nuremberg trial was the Nuremberg Code. It includes the following guidelines, among others, for researchers:</a:t>
            </a:r>
          </a:p>
          <a:p>
            <a:pPr indent="-342900" lvl="0" marL="342900" marR="0" rtl="0" algn="l">
              <a:lnSpc>
                <a:spcPct val="90000"/>
              </a:lnSpc>
              <a:spcBef>
                <a:spcPts val="400"/>
              </a:spcBef>
              <a:spcAft>
                <a:spcPts val="0"/>
              </a:spcAft>
              <a:buClr>
                <a:schemeClr val="dk1"/>
              </a:buClr>
              <a:buSzPct val="100000"/>
              <a:buFont typeface="Arimo"/>
              <a:buChar char="•"/>
            </a:pPr>
            <a:r>
              <a:rPr b="0" baseline="0" i="0" lang="en-US" sz="2000" u="none" cap="none" strike="noStrike">
                <a:solidFill>
                  <a:schemeClr val="dk1"/>
                </a:solidFill>
                <a:latin typeface="Arimo"/>
                <a:ea typeface="Arimo"/>
                <a:cs typeface="Arimo"/>
                <a:sym typeface="Arimo"/>
              </a:rPr>
              <a:t>Informed consent is essential.</a:t>
            </a:r>
          </a:p>
          <a:p>
            <a:pPr indent="-342900" lvl="0" marL="342900" marR="0" rtl="0" algn="l">
              <a:lnSpc>
                <a:spcPct val="90000"/>
              </a:lnSpc>
              <a:spcBef>
                <a:spcPts val="400"/>
              </a:spcBef>
              <a:spcAft>
                <a:spcPts val="0"/>
              </a:spcAft>
              <a:buClr>
                <a:schemeClr val="dk1"/>
              </a:buClr>
              <a:buSzPct val="100000"/>
              <a:buFont typeface="Arimo"/>
              <a:buChar char="•"/>
            </a:pPr>
            <a:r>
              <a:rPr b="0" baseline="0" i="0" lang="en-US" sz="2000" u="none" cap="none" strike="noStrike">
                <a:solidFill>
                  <a:schemeClr val="dk1"/>
                </a:solidFill>
                <a:latin typeface="Arimo"/>
                <a:ea typeface="Arimo"/>
                <a:cs typeface="Arimo"/>
                <a:sym typeface="Arimo"/>
              </a:rPr>
              <a:t>Research should be based on prior animal work.</a:t>
            </a:r>
          </a:p>
          <a:p>
            <a:pPr indent="-342900" lvl="0" marL="342900" marR="0" rtl="0" algn="l">
              <a:lnSpc>
                <a:spcPct val="90000"/>
              </a:lnSpc>
              <a:spcBef>
                <a:spcPts val="400"/>
              </a:spcBef>
              <a:spcAft>
                <a:spcPts val="0"/>
              </a:spcAft>
              <a:buClr>
                <a:schemeClr val="dk1"/>
              </a:buClr>
              <a:buSzPct val="100000"/>
              <a:buFont typeface="Arimo"/>
              <a:buChar char="•"/>
            </a:pPr>
            <a:r>
              <a:rPr b="0" baseline="0" i="0" lang="en-US" sz="2000" u="none" cap="none" strike="noStrike">
                <a:solidFill>
                  <a:schemeClr val="dk1"/>
                </a:solidFill>
                <a:latin typeface="Arimo"/>
                <a:ea typeface="Arimo"/>
                <a:cs typeface="Arimo"/>
                <a:sym typeface="Arimo"/>
              </a:rPr>
              <a:t>The risks should be justified by the anticipated benefits.</a:t>
            </a:r>
          </a:p>
          <a:p>
            <a:pPr indent="-342900" lvl="0" marL="342900" marR="0" rtl="0" algn="l">
              <a:lnSpc>
                <a:spcPct val="90000"/>
              </a:lnSpc>
              <a:spcBef>
                <a:spcPts val="400"/>
              </a:spcBef>
              <a:spcAft>
                <a:spcPts val="0"/>
              </a:spcAft>
              <a:buClr>
                <a:schemeClr val="dk1"/>
              </a:buClr>
              <a:buSzPct val="100000"/>
              <a:buFont typeface="Arimo"/>
              <a:buChar char="•"/>
            </a:pPr>
            <a:r>
              <a:rPr b="0" baseline="0" i="0" lang="en-US" sz="2000" u="none" cap="none" strike="noStrike">
                <a:solidFill>
                  <a:schemeClr val="dk1"/>
                </a:solidFill>
                <a:latin typeface="Arimo"/>
                <a:ea typeface="Arimo"/>
                <a:cs typeface="Arimo"/>
                <a:sym typeface="Arimo"/>
              </a:rPr>
              <a:t>Research must be conducted by qualified scientists.</a:t>
            </a:r>
          </a:p>
          <a:p>
            <a:pPr indent="-342900" lvl="0" marL="342900" marR="0" rtl="0" algn="l">
              <a:lnSpc>
                <a:spcPct val="90000"/>
              </a:lnSpc>
              <a:spcBef>
                <a:spcPts val="400"/>
              </a:spcBef>
              <a:spcAft>
                <a:spcPts val="0"/>
              </a:spcAft>
              <a:buClr>
                <a:schemeClr val="dk1"/>
              </a:buClr>
              <a:buSzPct val="100000"/>
              <a:buFont typeface="Arimo"/>
              <a:buChar char="•"/>
            </a:pPr>
            <a:r>
              <a:rPr b="0" baseline="0" i="0" lang="en-US" sz="2000" u="none" cap="none" strike="noStrike">
                <a:solidFill>
                  <a:schemeClr val="dk1"/>
                </a:solidFill>
                <a:latin typeface="Arimo"/>
                <a:ea typeface="Arimo"/>
                <a:cs typeface="Arimo"/>
                <a:sym typeface="Arimo"/>
              </a:rPr>
              <a:t>Physical and mental suffering must be avoided.</a:t>
            </a:r>
          </a:p>
          <a:p>
            <a:pPr indent="-342900" lvl="0" marL="342900" marR="0" rtl="0" algn="l">
              <a:lnSpc>
                <a:spcPct val="90000"/>
              </a:lnSpc>
              <a:spcBef>
                <a:spcPts val="400"/>
              </a:spcBef>
              <a:spcAft>
                <a:spcPts val="0"/>
              </a:spcAft>
              <a:buClr>
                <a:schemeClr val="dk1"/>
              </a:buClr>
              <a:buSzPct val="100000"/>
              <a:buFont typeface="Arial"/>
              <a:buChar char="•"/>
            </a:pPr>
            <a:r>
              <a:rPr b="0" baseline="0" i="0" lang="en-US" sz="2000" u="none" cap="none" strike="noStrike">
                <a:solidFill>
                  <a:schemeClr val="dk1"/>
                </a:solidFill>
                <a:latin typeface="Arial"/>
                <a:ea typeface="Arial"/>
                <a:cs typeface="Arial"/>
                <a:sym typeface="Arial"/>
              </a:rPr>
              <a:t>Research in which death or disabling injury is expected should not be conducted.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b="0" l="0" r="0" t="0"/>
          <a:stretch/>
        </p:blipFill>
        <p:spPr>
          <a:xfrm>
            <a:off x="0" y="42861"/>
            <a:ext cx="6248399" cy="3946525"/>
          </a:xfrm>
          <a:prstGeom prst="rect">
            <a:avLst/>
          </a:prstGeom>
          <a:noFill/>
          <a:ln>
            <a:noFill/>
          </a:ln>
        </p:spPr>
      </p:pic>
      <p:pic>
        <p:nvPicPr>
          <p:cNvPr id="90" name="Shape 90"/>
          <p:cNvPicPr preferRelativeResize="0"/>
          <p:nvPr/>
        </p:nvPicPr>
        <p:blipFill rotWithShape="1">
          <a:blip r:embed="rId4">
            <a:alphaModFix/>
          </a:blip>
          <a:srcRect b="0" l="0" r="0" t="0"/>
          <a:stretch/>
        </p:blipFill>
        <p:spPr>
          <a:xfrm>
            <a:off x="4414837" y="2514600"/>
            <a:ext cx="4729161" cy="2782886"/>
          </a:xfrm>
          <a:prstGeom prst="rect">
            <a:avLst/>
          </a:prstGeom>
          <a:noFill/>
          <a:ln>
            <a:noFill/>
          </a:ln>
        </p:spPr>
      </p:pic>
      <p:sp>
        <p:nvSpPr>
          <p:cNvPr id="91" name="Shape 91"/>
          <p:cNvSpPr txBox="1"/>
          <p:nvPr/>
        </p:nvSpPr>
        <p:spPr>
          <a:xfrm>
            <a:off x="457200" y="5411787"/>
            <a:ext cx="8305799" cy="11874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2400" u="none" cap="none" strike="noStrike">
                <a:solidFill>
                  <a:schemeClr val="dk1"/>
                </a:solidFill>
                <a:latin typeface="Arial"/>
                <a:ea typeface="Arial"/>
                <a:cs typeface="Arial"/>
                <a:sym typeface="Arial"/>
              </a:rPr>
              <a:t>Hartheim Castle, a "euthanasia" killing center where the physically and mentally disabled were killed by gassing and lethal injection. Hartheim, Austria (</a:t>
            </a:r>
            <a:r>
              <a:rPr b="1" baseline="0" i="0" lang="en-US" sz="2400" u="sng" cap="none" strike="noStrike">
                <a:solidFill>
                  <a:schemeClr val="hlink"/>
                </a:solidFill>
                <a:latin typeface="Arial"/>
                <a:ea typeface="Arial"/>
                <a:cs typeface="Arial"/>
                <a:sym typeface="Arial"/>
                <a:hlinkClick r:id="rId5"/>
              </a:rPr>
              <a:t>USHMM Photo</a:t>
            </a:r>
            <a:r>
              <a:rPr b="1" baseline="0" i="0" lang="en-US" sz="24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400" u="none" cap="none" strike="noStrike">
                <a:solidFill>
                  <a:schemeClr val="dk2"/>
                </a:solidFill>
                <a:latin typeface="Arial"/>
                <a:ea typeface="Arial"/>
                <a:cs typeface="Arial"/>
                <a:sym typeface="Arial"/>
              </a:rPr>
              <a:t>How could the doctors and nurses get to this point?</a:t>
            </a:r>
          </a:p>
        </p:txBody>
      </p:sp>
      <p:sp>
        <p:nvSpPr>
          <p:cNvPr id="97" name="Shape 97"/>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baseline="0" i="0" lang="en-US" sz="3200" u="none" cap="none" strike="noStrike">
                <a:solidFill>
                  <a:schemeClr val="dk1"/>
                </a:solidFill>
                <a:latin typeface="Arial"/>
                <a:ea typeface="Arial"/>
                <a:cs typeface="Arial"/>
                <a:sym typeface="Arial"/>
              </a:rPr>
              <a:t>Nazification of Medicine</a:t>
            </a:r>
          </a:p>
          <a:p>
            <a:pPr indent="-285750" lvl="1" marL="742950" marR="0" rtl="0" algn="l">
              <a:lnSpc>
                <a:spcPct val="100000"/>
              </a:lnSpc>
              <a:spcBef>
                <a:spcPts val="560"/>
              </a:spcBef>
              <a:spcAft>
                <a:spcPts val="0"/>
              </a:spcAft>
              <a:buClr>
                <a:schemeClr val="dk1"/>
              </a:buClr>
              <a:buSzPct val="100000"/>
              <a:buFont typeface="Arial"/>
              <a:buChar char="–"/>
            </a:pPr>
            <a:r>
              <a:rPr b="0" baseline="0" i="0" lang="en-US" sz="2800" u="none" cap="none" strike="noStrike">
                <a:solidFill>
                  <a:schemeClr val="dk1"/>
                </a:solidFill>
                <a:latin typeface="Arial"/>
                <a:ea typeface="Arial"/>
                <a:cs typeface="Arial"/>
                <a:sym typeface="Arial"/>
              </a:rPr>
              <a:t>Changing of medical philosophy from healing the patient to healing the “</a:t>
            </a:r>
            <a:r>
              <a:rPr b="0" baseline="0" i="1" lang="en-US" sz="2800" u="none" cap="none" strike="noStrike">
                <a:solidFill>
                  <a:schemeClr val="dk1"/>
                </a:solidFill>
                <a:latin typeface="Arial"/>
                <a:ea typeface="Arial"/>
                <a:cs typeface="Arial"/>
                <a:sym typeface="Arial"/>
              </a:rPr>
              <a:t>volk”</a:t>
            </a:r>
          </a:p>
          <a:p>
            <a:pPr indent="-285750" lvl="1" marL="742950" marR="0" rtl="0" algn="l">
              <a:lnSpc>
                <a:spcPct val="100000"/>
              </a:lnSpc>
              <a:spcBef>
                <a:spcPts val="560"/>
              </a:spcBef>
              <a:spcAft>
                <a:spcPts val="0"/>
              </a:spcAft>
              <a:buClr>
                <a:schemeClr val="dk1"/>
              </a:buClr>
              <a:buSzPct val="100000"/>
              <a:buFont typeface="Arial"/>
              <a:buChar char="–"/>
            </a:pPr>
            <a:r>
              <a:rPr b="0" baseline="0" i="0" lang="en-US" sz="2800" u="none" cap="none" strike="noStrike">
                <a:solidFill>
                  <a:schemeClr val="dk1"/>
                </a:solidFill>
                <a:latin typeface="Arial"/>
                <a:ea typeface="Arial"/>
                <a:cs typeface="Arial"/>
                <a:sym typeface="Arial"/>
              </a:rPr>
              <a:t>State – endorsed programs centering around biological ideas → creating a stronger society</a:t>
            </a:r>
          </a:p>
          <a:p>
            <a:pPr indent="-342900" lvl="0" marL="342900" marR="0" rtl="0" algn="l">
              <a:lnSpc>
                <a:spcPct val="100000"/>
              </a:lnSpc>
              <a:spcBef>
                <a:spcPts val="640"/>
              </a:spcBef>
              <a:spcAft>
                <a:spcPts val="0"/>
              </a:spcAft>
              <a:buClr>
                <a:schemeClr val="dk1"/>
              </a:buClr>
              <a:buSzPct val="100000"/>
              <a:buFont typeface="Arial"/>
              <a:buChar char="•"/>
            </a:pPr>
            <a:r>
              <a:rPr b="0" baseline="0" i="0" lang="en-US" sz="3200" u="none" cap="none" strike="noStrike">
                <a:solidFill>
                  <a:schemeClr val="dk1"/>
                </a:solidFill>
                <a:latin typeface="Arial"/>
                <a:ea typeface="Arial"/>
                <a:cs typeface="Arial"/>
                <a:sym typeface="Arial"/>
              </a:rPr>
              <a:t>Use of medical field to persecute Jewish doctors</a:t>
            </a:r>
          </a:p>
          <a:p>
            <a:pPr indent="0" lvl="0" marL="0" marR="0" rtl="0" algn="l">
              <a:spcBef>
                <a:spcPts val="0"/>
              </a:spcBef>
              <a:buNone/>
            </a:pPr>
            <a:r>
              <a:t/>
            </a:r>
            <a:endParaRPr b="0" baseline="0" i="0" sz="3200" u="none" cap="none" strike="noStrike">
              <a:solidFill>
                <a:srgbClr val="DAEDEF"/>
              </a:solidFill>
              <a:latin typeface="Arial"/>
              <a:ea typeface="Arial"/>
              <a:cs typeface="Arial"/>
              <a:sym typeface="Arial"/>
            </a:endParaRPr>
          </a:p>
          <a:p>
            <a:pPr indent="0" lvl="0" marL="0" marR="0" rtl="0" algn="l">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2800" u="none" cap="none" strike="noStrike">
                <a:solidFill>
                  <a:schemeClr val="dk2"/>
                </a:solidFill>
                <a:latin typeface="Arial"/>
                <a:ea typeface="Arial"/>
                <a:cs typeface="Arial"/>
                <a:sym typeface="Arial"/>
              </a:rPr>
              <a:t>Cemetery of the Hadamar “Euthanasia” Center</a:t>
            </a:r>
          </a:p>
        </p:txBody>
      </p:sp>
      <p:sp>
        <p:nvSpPr>
          <p:cNvPr id="103" name="Shape 103"/>
          <p:cNvSpPr txBox="1"/>
          <p:nvPr/>
        </p:nvSpPr>
        <p:spPr>
          <a:xfrm>
            <a:off x="228600" y="5715000"/>
            <a:ext cx="8534399" cy="7080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2000" u="none" cap="none" strike="noStrike">
                <a:solidFill>
                  <a:schemeClr val="dk1"/>
                </a:solidFill>
                <a:latin typeface="Arial"/>
                <a:ea typeface="Arial"/>
                <a:cs typeface="Arial"/>
                <a:sym typeface="Arial"/>
              </a:rPr>
              <a:t>This photograph was taken toward the end of the war. Hadamar, April 1945 (</a:t>
            </a:r>
            <a:r>
              <a:rPr b="1" baseline="0" i="0" lang="en-US" sz="2000" u="sng" cap="none" strike="noStrike">
                <a:solidFill>
                  <a:schemeClr val="hlink"/>
                </a:solidFill>
                <a:latin typeface="Arial"/>
                <a:ea typeface="Arial"/>
                <a:cs typeface="Arial"/>
                <a:sym typeface="Arial"/>
                <a:hlinkClick r:id="rId3"/>
              </a:rPr>
              <a:t>NARA</a:t>
            </a:r>
            <a:r>
              <a:rPr b="1" baseline="0" i="0" lang="en-US" sz="2000" u="none" cap="none" strike="noStrike">
                <a:solidFill>
                  <a:schemeClr val="dk1"/>
                </a:solidFill>
                <a:latin typeface="Arial"/>
                <a:ea typeface="Arial"/>
                <a:cs typeface="Arial"/>
                <a:sym typeface="Arial"/>
              </a:rPr>
              <a:t> Photo).</a:t>
            </a:r>
          </a:p>
        </p:txBody>
      </p:sp>
      <p:pic>
        <p:nvPicPr>
          <p:cNvPr id="104" name="Shape 104"/>
          <p:cNvPicPr preferRelativeResize="0"/>
          <p:nvPr/>
        </p:nvPicPr>
        <p:blipFill rotWithShape="1">
          <a:blip r:embed="rId4">
            <a:alphaModFix/>
          </a:blip>
          <a:srcRect b="0" l="0" r="0" t="17343"/>
          <a:stretch/>
        </p:blipFill>
        <p:spPr>
          <a:xfrm>
            <a:off x="1219200" y="1219200"/>
            <a:ext cx="6858000" cy="4335461"/>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457200" y="227012"/>
            <a:ext cx="8229600" cy="123666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baseline="0" i="0" lang="en-US" sz="3200" u="none" cap="none" strike="noStrike">
                <a:solidFill>
                  <a:schemeClr val="dk1"/>
                </a:solidFill>
                <a:latin typeface="Arial"/>
                <a:ea typeface="Arial"/>
                <a:cs typeface="Arial"/>
                <a:sym typeface="Arial"/>
              </a:rPr>
              <a:t>Background Information</a:t>
            </a:r>
          </a:p>
        </p:txBody>
      </p:sp>
      <p:sp>
        <p:nvSpPr>
          <p:cNvPr id="111" name="Shape 111"/>
          <p:cNvSpPr txBox="1"/>
          <p:nvPr>
            <p:ph idx="1" type="body"/>
          </p:nvPr>
        </p:nvSpPr>
        <p:spPr>
          <a:xfrm>
            <a:off x="4673600" y="1600200"/>
            <a:ext cx="4016374" cy="461962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al"/>
              <a:buNone/>
            </a:pPr>
            <a:r>
              <a:rPr b="1" baseline="0" i="0" lang="en-US" sz="2400" u="none" cap="none" strike="noStrike">
                <a:solidFill>
                  <a:schemeClr val="dk1"/>
                </a:solidFill>
                <a:latin typeface="Arial"/>
                <a:ea typeface="Arial"/>
                <a:cs typeface="Arial"/>
                <a:sym typeface="Arial"/>
              </a:rPr>
              <a:t>Nazi doctors conducted as many as 30 different types of experiments of concentration camp inmates.</a:t>
            </a:r>
          </a:p>
          <a:p>
            <a:pPr indent="-342900" lvl="0" marL="342900" marR="0" rtl="0" algn="l">
              <a:lnSpc>
                <a:spcPct val="100000"/>
              </a:lnSpc>
              <a:spcBef>
                <a:spcPts val="480"/>
              </a:spcBef>
              <a:spcAft>
                <a:spcPts val="0"/>
              </a:spcAft>
              <a:buClr>
                <a:schemeClr val="dk1"/>
              </a:buClr>
              <a:buSzPct val="25000"/>
              <a:buFont typeface="Arial"/>
              <a:buNone/>
            </a:pPr>
            <a:r>
              <a:rPr b="1" baseline="0" i="0" lang="en-US" sz="2400" u="none" cap="none" strike="noStrike">
                <a:solidFill>
                  <a:schemeClr val="dk1"/>
                </a:solidFill>
                <a:latin typeface="Arial"/>
                <a:ea typeface="Arial"/>
                <a:cs typeface="Arial"/>
                <a:sym typeface="Arial"/>
              </a:rPr>
              <a:t>They did these without consent of the victims who suffered indescribable pain, mutilation, permanent disability, or in the case of many…death.</a:t>
            </a:r>
          </a:p>
        </p:txBody>
      </p:sp>
      <p:pic>
        <p:nvPicPr>
          <p:cNvPr id="112" name="Shape 112"/>
          <p:cNvPicPr preferRelativeResize="0"/>
          <p:nvPr/>
        </p:nvPicPr>
        <p:blipFill rotWithShape="1">
          <a:blip r:embed="rId3">
            <a:alphaModFix/>
          </a:blip>
          <a:srcRect b="0" l="0" r="0" t="0"/>
          <a:stretch/>
        </p:blipFill>
        <p:spPr>
          <a:xfrm>
            <a:off x="457200" y="1600200"/>
            <a:ext cx="3886200" cy="45720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idx="1" type="body"/>
          </p:nvPr>
        </p:nvSpPr>
        <p:spPr>
          <a:xfrm>
            <a:off x="0" y="0"/>
            <a:ext cx="5791200" cy="6858000"/>
          </a:xfrm>
          <a:prstGeom prst="rect">
            <a:avLst/>
          </a:prstGeom>
          <a:noFill/>
          <a:ln>
            <a:noFill/>
          </a:ln>
        </p:spPr>
        <p:txBody>
          <a:bodyPr anchorCtr="0" anchor="t" bIns="45700" lIns="91425" rIns="91425" tIns="45700">
            <a:noAutofit/>
          </a:bodyPr>
          <a:lstStyle/>
          <a:p>
            <a:pPr indent="-812800" lvl="0" marL="812800" marR="0" rtl="0" algn="l">
              <a:lnSpc>
                <a:spcPct val="100000"/>
              </a:lnSpc>
              <a:spcBef>
                <a:spcPts val="0"/>
              </a:spcBef>
              <a:spcAft>
                <a:spcPts val="0"/>
              </a:spcAft>
              <a:buClr>
                <a:schemeClr val="dk1"/>
              </a:buClr>
              <a:buSzPct val="100000"/>
              <a:buFont typeface="Arial Narrow"/>
              <a:buAutoNum type="romanUcPeriod"/>
            </a:pPr>
            <a:r>
              <a:rPr b="0" baseline="0" i="0" lang="en-US" sz="2800" u="none" cap="none" strike="noStrike">
                <a:solidFill>
                  <a:schemeClr val="dk1"/>
                </a:solidFill>
                <a:latin typeface="Arial Narrow"/>
                <a:ea typeface="Arial Narrow"/>
                <a:cs typeface="Arial Narrow"/>
                <a:sym typeface="Arial Narrow"/>
              </a:rPr>
              <a:t>Freezing Experiments</a:t>
            </a:r>
          </a:p>
          <a:p>
            <a:pPr indent="-711200" lvl="1" marL="1168400" marR="0" rtl="0" algn="l">
              <a:lnSpc>
                <a:spcPct val="100000"/>
              </a:lnSpc>
              <a:spcBef>
                <a:spcPts val="480"/>
              </a:spcBef>
              <a:spcAft>
                <a:spcPts val="0"/>
              </a:spcAft>
              <a:buClr>
                <a:schemeClr val="dk1"/>
              </a:buClr>
              <a:buSzPct val="100000"/>
              <a:buFont typeface="Arial Narrow"/>
              <a:buAutoNum type="alphaUcPeriod"/>
            </a:pPr>
            <a:r>
              <a:rPr b="0" baseline="0" i="0" lang="en-US" sz="2400" u="none" cap="none" strike="noStrike">
                <a:solidFill>
                  <a:schemeClr val="dk1"/>
                </a:solidFill>
                <a:latin typeface="Arial Narrow"/>
                <a:ea typeface="Arial Narrow"/>
                <a:cs typeface="Arial Narrow"/>
                <a:sym typeface="Arial Narrow"/>
              </a:rPr>
              <a:t>Used to determine two things:</a:t>
            </a:r>
          </a:p>
          <a:p>
            <a:pPr indent="-609600" lvl="2" marL="15240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how long a body can withstand freezing temperatures before death</a:t>
            </a:r>
          </a:p>
          <a:p>
            <a:pPr indent="-609600" lvl="2" marL="15240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can a frozen victim be resuscitated</a:t>
            </a:r>
          </a:p>
          <a:p>
            <a:pPr indent="-711200" lvl="1" marL="1168400" marR="0" rtl="0" algn="l">
              <a:lnSpc>
                <a:spcPct val="100000"/>
              </a:lnSpc>
              <a:spcBef>
                <a:spcPts val="480"/>
              </a:spcBef>
              <a:spcAft>
                <a:spcPts val="0"/>
              </a:spcAft>
              <a:buClr>
                <a:schemeClr val="dk1"/>
              </a:buClr>
              <a:buSzPct val="100000"/>
              <a:buFont typeface="Arial Narrow"/>
              <a:buAutoNum type="alphaUcPeriod"/>
            </a:pPr>
            <a:r>
              <a:rPr b="0" baseline="0" i="0" lang="en-US" sz="2400" u="none" cap="none" strike="noStrike">
                <a:solidFill>
                  <a:schemeClr val="dk1"/>
                </a:solidFill>
                <a:latin typeface="Arial Narrow"/>
                <a:ea typeface="Arial Narrow"/>
                <a:cs typeface="Arial Narrow"/>
                <a:sym typeface="Arial Narrow"/>
              </a:rPr>
              <a:t>Two methods:</a:t>
            </a:r>
          </a:p>
          <a:p>
            <a:pPr indent="-609600" lvl="2" marL="15240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Icy vat</a:t>
            </a:r>
          </a:p>
          <a:p>
            <a:pPr indent="-508000" lvl="3" marL="1879600" marR="0" rtl="0" algn="l">
              <a:lnSpc>
                <a:spcPct val="100000"/>
              </a:lnSpc>
              <a:spcBef>
                <a:spcPts val="360"/>
              </a:spcBef>
              <a:spcAft>
                <a:spcPts val="0"/>
              </a:spcAft>
              <a:buClr>
                <a:schemeClr val="dk1"/>
              </a:buClr>
              <a:buSzPct val="100000"/>
              <a:buFont typeface="Arial Narrow"/>
              <a:buAutoNum type="alphaLcPeriod"/>
            </a:pPr>
            <a:r>
              <a:rPr b="0" baseline="0" i="0" lang="en-US" sz="1800" u="none" cap="none" strike="noStrike">
                <a:solidFill>
                  <a:schemeClr val="dk1"/>
                </a:solidFill>
                <a:latin typeface="Arial Narrow"/>
                <a:ea typeface="Arial Narrow"/>
                <a:cs typeface="Arial Narrow"/>
                <a:sym typeface="Arial Narrow"/>
              </a:rPr>
              <a:t>naked victim placed in freezing cold water</a:t>
            </a:r>
          </a:p>
          <a:p>
            <a:pPr indent="-508000" lvl="3" marL="1879600" marR="0" rtl="0" algn="l">
              <a:lnSpc>
                <a:spcPct val="100000"/>
              </a:lnSpc>
              <a:spcBef>
                <a:spcPts val="360"/>
              </a:spcBef>
              <a:spcAft>
                <a:spcPts val="0"/>
              </a:spcAft>
              <a:buClr>
                <a:schemeClr val="dk1"/>
              </a:buClr>
              <a:buSzPct val="100000"/>
              <a:buFont typeface="Arial Narrow"/>
              <a:buAutoNum type="alphaLcPeriod"/>
            </a:pPr>
            <a:r>
              <a:rPr b="0" baseline="0" i="0" lang="en-US" sz="1800" u="none" cap="none" strike="noStrike">
                <a:solidFill>
                  <a:schemeClr val="dk1"/>
                </a:solidFill>
                <a:latin typeface="Arial Narrow"/>
                <a:ea typeface="Arial Narrow"/>
                <a:cs typeface="Arial Narrow"/>
                <a:sym typeface="Arial Narrow"/>
              </a:rPr>
              <a:t>probe that measure temperature inserted into rectum and held in place with metal ring</a:t>
            </a:r>
          </a:p>
          <a:p>
            <a:pPr indent="-609600" lvl="2" marL="15240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Stretcher</a:t>
            </a:r>
          </a:p>
          <a:p>
            <a:pPr indent="-508000" lvl="3" marL="1879600" marR="0" rtl="0" algn="l">
              <a:lnSpc>
                <a:spcPct val="100000"/>
              </a:lnSpc>
              <a:spcBef>
                <a:spcPts val="360"/>
              </a:spcBef>
              <a:spcAft>
                <a:spcPts val="0"/>
              </a:spcAft>
              <a:buClr>
                <a:schemeClr val="dk1"/>
              </a:buClr>
              <a:buSzPct val="100000"/>
              <a:buFont typeface="Arial Narrow"/>
              <a:buAutoNum type="alphaLcPeriod"/>
            </a:pPr>
            <a:r>
              <a:rPr b="0" baseline="0" i="0" lang="en-US" sz="1800" u="none" cap="none" strike="noStrike">
                <a:solidFill>
                  <a:schemeClr val="dk1"/>
                </a:solidFill>
                <a:latin typeface="Arial Narrow"/>
                <a:ea typeface="Arial Narrow"/>
                <a:cs typeface="Arial Narrow"/>
                <a:sym typeface="Arial Narrow"/>
              </a:rPr>
              <a:t>naked victim strapped to a stretcher and left outside in sub-zero temperature</a:t>
            </a:r>
          </a:p>
          <a:p>
            <a:pPr indent="-228600" lvl="0" marL="342900" marR="0" rtl="0" algn="l">
              <a:spcBef>
                <a:spcPts val="360"/>
              </a:spcBef>
              <a:spcAft>
                <a:spcPts val="0"/>
              </a:spcAft>
              <a:buClr>
                <a:schemeClr val="dk1"/>
              </a:buClr>
              <a:buFont typeface="Arial"/>
              <a:buNone/>
            </a:pPr>
            <a:r>
              <a:t/>
            </a:r>
            <a:endParaRPr b="0" baseline="0" i="0" sz="1800" u="none" cap="none" strike="noStrike">
              <a:solidFill>
                <a:schemeClr val="dk1"/>
              </a:solidFill>
              <a:latin typeface="Arial Narrow"/>
              <a:ea typeface="Arial Narrow"/>
              <a:cs typeface="Arial Narrow"/>
              <a:sym typeface="Arial Narrow"/>
            </a:endParaRPr>
          </a:p>
          <a:p>
            <a:pPr indent="-812800" lvl="0" marL="812800" marR="0" rtl="0" algn="l">
              <a:lnSpc>
                <a:spcPct val="100000"/>
              </a:lnSpc>
              <a:spcBef>
                <a:spcPts val="560"/>
              </a:spcBef>
              <a:spcAft>
                <a:spcPts val="0"/>
              </a:spcAft>
              <a:buClr>
                <a:schemeClr val="dk1"/>
              </a:buClr>
              <a:buSzPct val="100000"/>
              <a:buFont typeface="Arial Narrow"/>
              <a:buAutoNum type="romanUcPeriod"/>
            </a:pPr>
            <a:r>
              <a:rPr b="0" baseline="0" i="0" lang="en-US" sz="2800" u="none" cap="none" strike="noStrike">
                <a:solidFill>
                  <a:schemeClr val="dk1"/>
                </a:solidFill>
                <a:latin typeface="Arial Narrow"/>
                <a:ea typeface="Arial Narrow"/>
                <a:cs typeface="Arial Narrow"/>
                <a:sym typeface="Arial Narrow"/>
              </a:rPr>
              <a:t>Resuscitation Experiments</a:t>
            </a:r>
          </a:p>
          <a:p>
            <a:pPr indent="-711200" lvl="1" marL="1168400" marR="0" rtl="0" algn="l">
              <a:lnSpc>
                <a:spcPct val="100000"/>
              </a:lnSpc>
              <a:spcBef>
                <a:spcPts val="480"/>
              </a:spcBef>
              <a:spcAft>
                <a:spcPts val="0"/>
              </a:spcAft>
              <a:buClr>
                <a:schemeClr val="dk1"/>
              </a:buClr>
              <a:buSzPct val="100000"/>
              <a:buFont typeface="Arial Narrow"/>
              <a:buAutoNum type="alphaUcPeriod"/>
            </a:pPr>
            <a:r>
              <a:rPr b="0" baseline="0" i="0" lang="en-US" sz="2400" u="none" cap="none" strike="noStrike">
                <a:solidFill>
                  <a:schemeClr val="dk1"/>
                </a:solidFill>
                <a:latin typeface="Arial Narrow"/>
                <a:ea typeface="Arial Narrow"/>
                <a:cs typeface="Arial Narrow"/>
                <a:sym typeface="Arial Narrow"/>
              </a:rPr>
              <a:t>Sun Lamp</a:t>
            </a:r>
          </a:p>
          <a:p>
            <a:pPr indent="-609600" lvl="2" marL="15240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victim placed under lamps so hot they burnt the skin</a:t>
            </a:r>
          </a:p>
        </p:txBody>
      </p:sp>
      <p:pic>
        <p:nvPicPr>
          <p:cNvPr id="118" name="Shape 118"/>
          <p:cNvPicPr preferRelativeResize="0"/>
          <p:nvPr/>
        </p:nvPicPr>
        <p:blipFill rotWithShape="1">
          <a:blip r:embed="rId3">
            <a:alphaModFix/>
          </a:blip>
          <a:srcRect b="9462" l="36715" r="37601" t="20193"/>
          <a:stretch/>
        </p:blipFill>
        <p:spPr>
          <a:xfrm>
            <a:off x="6477000" y="233362"/>
            <a:ext cx="2057400" cy="4325937"/>
          </a:xfrm>
          <a:prstGeom prst="rect">
            <a:avLst/>
          </a:prstGeom>
          <a:noFill/>
          <a:ln>
            <a:noFill/>
          </a:ln>
        </p:spPr>
      </p:pic>
      <p:sp>
        <p:nvSpPr>
          <p:cNvPr id="119" name="Shape 119"/>
          <p:cNvSpPr txBox="1"/>
          <p:nvPr/>
        </p:nvSpPr>
        <p:spPr>
          <a:xfrm>
            <a:off x="6172200" y="4724400"/>
            <a:ext cx="2514599" cy="19383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Clandestine photograph of a Polish political prisoner and medical experimentation victim in the Ravensbrück concentration camp. Pictured is Maria Kusmierczuk. Her leg was disfigured by injections of tetanus bacteria as part of medical experiments carried out in the camp. October 1944.</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idx="1" type="body"/>
          </p:nvPr>
        </p:nvSpPr>
        <p:spPr>
          <a:xfrm>
            <a:off x="228600" y="228600"/>
            <a:ext cx="4495800" cy="7619999"/>
          </a:xfrm>
          <a:prstGeom prst="rect">
            <a:avLst/>
          </a:prstGeom>
          <a:noFill/>
          <a:ln>
            <a:noFill/>
          </a:ln>
        </p:spPr>
        <p:txBody>
          <a:bodyPr anchorCtr="0" anchor="t" bIns="45700" lIns="91425" rIns="91425" tIns="45700">
            <a:noAutofit/>
          </a:bodyPr>
          <a:lstStyle/>
          <a:p>
            <a:pPr indent="-609600" lvl="1" marL="1066800" marR="0" rtl="0" algn="l">
              <a:lnSpc>
                <a:spcPct val="100000"/>
              </a:lnSpc>
              <a:spcBef>
                <a:spcPts val="0"/>
              </a:spcBef>
              <a:spcAft>
                <a:spcPts val="0"/>
              </a:spcAft>
              <a:buClr>
                <a:schemeClr val="dk1"/>
              </a:buClr>
              <a:buSzPct val="100000"/>
              <a:buFont typeface="Arial Narrow"/>
              <a:buAutoNum type="alphaUcPeriod" startAt="2"/>
            </a:pPr>
            <a:r>
              <a:rPr b="0" baseline="0" i="0" lang="en-US" sz="2400" u="none" cap="none" strike="noStrike">
                <a:solidFill>
                  <a:schemeClr val="dk1"/>
                </a:solidFill>
                <a:latin typeface="Arial Narrow"/>
                <a:ea typeface="Arial Narrow"/>
                <a:cs typeface="Arial Narrow"/>
                <a:sym typeface="Arial Narrow"/>
              </a:rPr>
              <a:t>  Internal Irrigation</a:t>
            </a:r>
          </a:p>
          <a:p>
            <a:pPr indent="-508000" lvl="2" marL="14224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boiling water forcefully irrigated into victim’s stomach, bladder, and intestines</a:t>
            </a:r>
          </a:p>
          <a:p>
            <a:pPr indent="-609600" lvl="1" marL="1066800" marR="0" rtl="0" algn="l">
              <a:lnSpc>
                <a:spcPct val="100000"/>
              </a:lnSpc>
              <a:spcBef>
                <a:spcPts val="480"/>
              </a:spcBef>
              <a:spcAft>
                <a:spcPts val="0"/>
              </a:spcAft>
              <a:buClr>
                <a:schemeClr val="dk1"/>
              </a:buClr>
              <a:buSzPct val="100000"/>
              <a:buFont typeface="Arial Narrow"/>
              <a:buAutoNum type="alphaUcPeriod" startAt="2"/>
            </a:pPr>
            <a:r>
              <a:rPr b="0" baseline="0" i="0" lang="en-US" sz="2400" u="none" cap="none" strike="noStrike">
                <a:solidFill>
                  <a:schemeClr val="dk1"/>
                </a:solidFill>
                <a:latin typeface="Arial Narrow"/>
                <a:ea typeface="Arial Narrow"/>
                <a:cs typeface="Arial Narrow"/>
                <a:sym typeface="Arial Narrow"/>
              </a:rPr>
              <a:t>Hot Bath</a:t>
            </a:r>
          </a:p>
          <a:p>
            <a:pPr indent="-508000" lvl="2" marL="14224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victim placed in hot water, heat slowly raised</a:t>
            </a:r>
          </a:p>
          <a:p>
            <a:pPr indent="-508000" lvl="2" marL="14224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most successful method</a:t>
            </a:r>
          </a:p>
          <a:p>
            <a:pPr indent="-508000" lvl="2" marL="14224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many still died of shock</a:t>
            </a:r>
          </a:p>
          <a:p>
            <a:pPr indent="-609600" lvl="1" marL="1066800" marR="0" rtl="0" algn="l">
              <a:lnSpc>
                <a:spcPct val="100000"/>
              </a:lnSpc>
              <a:spcBef>
                <a:spcPts val="480"/>
              </a:spcBef>
              <a:spcAft>
                <a:spcPts val="0"/>
              </a:spcAft>
              <a:buClr>
                <a:schemeClr val="dk1"/>
              </a:buClr>
              <a:buSzPct val="100000"/>
              <a:buFont typeface="Arial Narrow"/>
              <a:buAutoNum type="alphaUcPeriod" startAt="2"/>
            </a:pPr>
            <a:r>
              <a:rPr b="0" baseline="0" i="0" lang="en-US" sz="2400" u="none" cap="none" strike="noStrike">
                <a:solidFill>
                  <a:schemeClr val="dk1"/>
                </a:solidFill>
                <a:latin typeface="Arial Narrow"/>
                <a:ea typeface="Arial Narrow"/>
                <a:cs typeface="Arial Narrow"/>
                <a:sym typeface="Arial Narrow"/>
              </a:rPr>
              <a:t>Body Heat</a:t>
            </a:r>
          </a:p>
          <a:p>
            <a:pPr indent="-508000" lvl="2" marL="1422400" marR="0" rtl="0" algn="l">
              <a:lnSpc>
                <a:spcPct val="100000"/>
              </a:lnSpc>
              <a:spcBef>
                <a:spcPts val="400"/>
              </a:spcBef>
              <a:spcAft>
                <a:spcPts val="0"/>
              </a:spcAft>
              <a:buClr>
                <a:schemeClr val="dk1"/>
              </a:buClr>
              <a:buSzPct val="100000"/>
              <a:buFont typeface="Arial Narrow"/>
              <a:buAutoNum type="arabicPeriod"/>
            </a:pPr>
            <a:r>
              <a:rPr b="0" baseline="0" i="0" lang="en-US" sz="2000" u="none" cap="none" strike="noStrike">
                <a:solidFill>
                  <a:schemeClr val="dk1"/>
                </a:solidFill>
                <a:latin typeface="Arial Narrow"/>
                <a:ea typeface="Arial Narrow"/>
                <a:cs typeface="Arial Narrow"/>
                <a:sym typeface="Arial Narrow"/>
              </a:rPr>
              <a:t>frozen victim forced to copulate</a:t>
            </a:r>
          </a:p>
          <a:p>
            <a:pPr indent="-711200" lvl="0" marL="711200" marR="0" rtl="0" algn="l">
              <a:lnSpc>
                <a:spcPct val="100000"/>
              </a:lnSpc>
              <a:spcBef>
                <a:spcPts val="560"/>
              </a:spcBef>
              <a:spcAft>
                <a:spcPts val="0"/>
              </a:spcAft>
              <a:buClr>
                <a:schemeClr val="dk1"/>
              </a:buClr>
              <a:buSzPct val="100000"/>
              <a:buFont typeface="Arial Narrow"/>
              <a:buAutoNum type="romanUcPeriod" startAt="3"/>
            </a:pPr>
            <a:r>
              <a:rPr b="0" baseline="0" i="0" lang="en-US" sz="2800" u="none" cap="none" strike="noStrike">
                <a:solidFill>
                  <a:schemeClr val="dk1"/>
                </a:solidFill>
                <a:latin typeface="Arial Narrow"/>
                <a:ea typeface="Arial Narrow"/>
                <a:cs typeface="Arial Narrow"/>
                <a:sym typeface="Arial Narrow"/>
              </a:rPr>
              <a:t>Low Pressure Experiments</a:t>
            </a:r>
          </a:p>
          <a:p>
            <a:pPr indent="-609600" lvl="1" marL="1066800" marR="0" rtl="0" algn="l">
              <a:lnSpc>
                <a:spcPct val="100000"/>
              </a:lnSpc>
              <a:spcBef>
                <a:spcPts val="480"/>
              </a:spcBef>
              <a:spcAft>
                <a:spcPts val="0"/>
              </a:spcAft>
              <a:buClr>
                <a:schemeClr val="dk1"/>
              </a:buClr>
              <a:buSzPct val="100000"/>
              <a:buFont typeface="Arial Narrow"/>
              <a:buAutoNum type="alphaUcPeriod"/>
            </a:pPr>
            <a:r>
              <a:rPr b="0" baseline="0" i="0" lang="en-US" sz="2400" u="none" cap="none" strike="noStrike">
                <a:solidFill>
                  <a:schemeClr val="dk1"/>
                </a:solidFill>
                <a:latin typeface="Arial Narrow"/>
                <a:ea typeface="Arial Narrow"/>
                <a:cs typeface="Arial Narrow"/>
                <a:sym typeface="Arial Narrow"/>
              </a:rPr>
              <a:t>Used to determine how high Nazi pilots could fly</a:t>
            </a:r>
          </a:p>
          <a:p>
            <a:pPr indent="-609600" lvl="1" marL="1066800" marR="0" rtl="0" algn="l">
              <a:lnSpc>
                <a:spcPct val="100000"/>
              </a:lnSpc>
              <a:spcBef>
                <a:spcPts val="480"/>
              </a:spcBef>
              <a:spcAft>
                <a:spcPts val="0"/>
              </a:spcAft>
              <a:buClr>
                <a:schemeClr val="dk1"/>
              </a:buClr>
              <a:buSzPct val="100000"/>
              <a:buFont typeface="Arial Narrow"/>
              <a:buAutoNum type="alphaUcPeriod"/>
            </a:pPr>
            <a:r>
              <a:rPr b="0" baseline="0" i="0" lang="en-US" sz="2400" u="none" cap="none" strike="noStrike">
                <a:solidFill>
                  <a:schemeClr val="dk1"/>
                </a:solidFill>
                <a:latin typeface="Arial Narrow"/>
                <a:ea typeface="Arial Narrow"/>
                <a:cs typeface="Arial Narrow"/>
                <a:sym typeface="Arial Narrow"/>
              </a:rPr>
              <a:t>Victims exposed to deadly amounts of air pressure</a:t>
            </a:r>
          </a:p>
          <a:p>
            <a:pPr indent="-190500" lvl="0" marL="342900" marR="0" rtl="0" algn="l">
              <a:spcBef>
                <a:spcPts val="480"/>
              </a:spcBef>
              <a:spcAft>
                <a:spcPts val="0"/>
              </a:spcAft>
              <a:buClr>
                <a:schemeClr val="dk1"/>
              </a:buClr>
              <a:buFont typeface="Arial"/>
              <a:buNone/>
            </a:pPr>
            <a:r>
              <a:t/>
            </a:r>
            <a:endParaRPr b="0" baseline="0" i="0" sz="2400" u="none" cap="none" strike="noStrike">
              <a:solidFill>
                <a:schemeClr val="dk1"/>
              </a:solidFill>
              <a:latin typeface="Arial Narrow"/>
              <a:ea typeface="Arial Narrow"/>
              <a:cs typeface="Arial Narrow"/>
              <a:sym typeface="Arial Narrow"/>
            </a:endParaRPr>
          </a:p>
          <a:p>
            <a:pPr indent="-190500" lvl="0" marL="342900" marR="0" rtl="0" algn="l">
              <a:spcBef>
                <a:spcPts val="480"/>
              </a:spcBef>
              <a:spcAft>
                <a:spcPts val="0"/>
              </a:spcAft>
              <a:buClr>
                <a:schemeClr val="dk1"/>
              </a:buClr>
              <a:buFont typeface="Arial"/>
              <a:buNone/>
            </a:pPr>
            <a:r>
              <a:t/>
            </a:r>
            <a:endParaRPr b="0" baseline="0" i="0" sz="2400" u="none" cap="none" strike="noStrike">
              <a:solidFill>
                <a:schemeClr val="dk1"/>
              </a:solidFill>
              <a:latin typeface="Arial Narrow"/>
              <a:ea typeface="Arial Narrow"/>
              <a:cs typeface="Arial Narrow"/>
              <a:sym typeface="Arial Narrow"/>
            </a:endParaRPr>
          </a:p>
          <a:p>
            <a:pPr indent="-711200" lvl="0" marL="711200" marR="0" rtl="0" algn="l">
              <a:lnSpc>
                <a:spcPct val="100000"/>
              </a:lnSpc>
              <a:spcBef>
                <a:spcPts val="560"/>
              </a:spcBef>
              <a:spcAft>
                <a:spcPts val="0"/>
              </a:spcAft>
              <a:buClr>
                <a:schemeClr val="dk1"/>
              </a:buClr>
              <a:buSzPct val="25000"/>
              <a:buFont typeface="Arial Narrow"/>
              <a:buNone/>
            </a:pPr>
            <a:r>
              <a:rPr b="0" baseline="0" i="0" lang="en-US" sz="2800" u="none" cap="none" strike="noStrike">
                <a:solidFill>
                  <a:schemeClr val="dk1"/>
                </a:solidFill>
                <a:latin typeface="Arial Narrow"/>
                <a:ea typeface="Arial Narrow"/>
                <a:cs typeface="Arial Narrow"/>
                <a:sym typeface="Arial Narrow"/>
              </a:rPr>
              <a:t>	</a:t>
            </a:r>
          </a:p>
        </p:txBody>
      </p:sp>
      <p:pic>
        <p:nvPicPr>
          <p:cNvPr id="125" name="Shape 125"/>
          <p:cNvPicPr preferRelativeResize="0"/>
          <p:nvPr/>
        </p:nvPicPr>
        <p:blipFill rotWithShape="1">
          <a:blip r:embed="rId3">
            <a:alphaModFix/>
          </a:blip>
          <a:srcRect b="0" l="0" r="0" t="0"/>
          <a:stretch/>
        </p:blipFill>
        <p:spPr>
          <a:xfrm>
            <a:off x="5715000" y="228600"/>
            <a:ext cx="2381249" cy="3340100"/>
          </a:xfrm>
          <a:prstGeom prst="rect">
            <a:avLst/>
          </a:prstGeom>
          <a:noFill/>
          <a:ln>
            <a:noFill/>
          </a:ln>
        </p:spPr>
      </p:pic>
      <p:pic>
        <p:nvPicPr>
          <p:cNvPr id="126" name="Shape 126"/>
          <p:cNvPicPr preferRelativeResize="0"/>
          <p:nvPr/>
        </p:nvPicPr>
        <p:blipFill rotWithShape="1">
          <a:blip r:embed="rId4">
            <a:alphaModFix/>
          </a:blip>
          <a:srcRect b="0" l="0" r="0" t="0"/>
          <a:stretch/>
        </p:blipFill>
        <p:spPr>
          <a:xfrm>
            <a:off x="5715000" y="3657600"/>
            <a:ext cx="2362200" cy="30353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pic>
        <p:nvPicPr>
          <p:cNvPr id="131" name="Shape 131"/>
          <p:cNvPicPr preferRelativeResize="0"/>
          <p:nvPr/>
        </p:nvPicPr>
        <p:blipFill rotWithShape="1">
          <a:blip r:embed="rId3">
            <a:alphaModFix/>
          </a:blip>
          <a:srcRect b="0" l="0" r="0" t="0"/>
          <a:stretch/>
        </p:blipFill>
        <p:spPr>
          <a:xfrm>
            <a:off x="3843337" y="0"/>
            <a:ext cx="5300661" cy="3829050"/>
          </a:xfrm>
          <a:prstGeom prst="rect">
            <a:avLst/>
          </a:prstGeom>
          <a:noFill/>
          <a:ln>
            <a:noFill/>
          </a:ln>
        </p:spPr>
      </p:pic>
      <p:sp>
        <p:nvSpPr>
          <p:cNvPr id="132" name="Shape 132"/>
          <p:cNvSpPr txBox="1"/>
          <p:nvPr/>
        </p:nvSpPr>
        <p:spPr>
          <a:xfrm>
            <a:off x="0" y="319087"/>
            <a:ext cx="3598862" cy="36623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1800" u="none" cap="none" strike="noStrike">
                <a:solidFill>
                  <a:schemeClr val="dk1"/>
                </a:solidFill>
                <a:latin typeface="Arial"/>
                <a:ea typeface="Arial"/>
                <a:cs typeface="Arial"/>
                <a:sym typeface="Arial"/>
              </a:rPr>
              <a:t>"It was the worst experiment ever made. Two Russian officers were brought from the prison barracks. Rascher had them stripped and they had to go into the vat naked. Hour after hour went by, and whereas usually unconsciousness from the cold set in after 60 minutes at the latest, the two men in this case still responded fully after two and a half hours. </a:t>
            </a:r>
          </a:p>
        </p:txBody>
      </p:sp>
      <p:sp>
        <p:nvSpPr>
          <p:cNvPr id="133" name="Shape 133"/>
          <p:cNvSpPr txBox="1"/>
          <p:nvPr/>
        </p:nvSpPr>
        <p:spPr>
          <a:xfrm>
            <a:off x="157161" y="4137025"/>
            <a:ext cx="8723311" cy="22891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1800" u="none" cap="none" strike="noStrike">
                <a:solidFill>
                  <a:schemeClr val="dk1"/>
                </a:solidFill>
                <a:latin typeface="Arial"/>
                <a:ea typeface="Arial"/>
                <a:cs typeface="Arial"/>
                <a:sym typeface="Arial"/>
              </a:rPr>
              <a:t>All appeals to Rascher to put them to sleep by injection were fruitless. After the third hour one of the Russians said to the other, 'Comrade, please tell the officer to shoot us.' The other replied that he expected no mercy from this Fascist dog. The two shook hands with a 'Farewell, Comrade' ... These words were translated to Rascher by a young Pole, though in a somewhat different form. Rascher went to his office. The young Pole at once tried to chloroform the two victims, but Rascher came back at once, threatening us with his gun ... The test lasted at least five hours before death supervened."</a:t>
            </a:r>
          </a:p>
        </p:txBody>
      </p:sp>
      <p:sp>
        <p:nvSpPr>
          <p:cNvPr id="134" name="Shape 134"/>
          <p:cNvSpPr txBox="1"/>
          <p:nvPr/>
        </p:nvSpPr>
        <p:spPr>
          <a:xfrm>
            <a:off x="2798761" y="6472237"/>
            <a:ext cx="6256336" cy="274636"/>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1" baseline="0" i="0" lang="en-US" sz="1200" u="none" cap="none" strike="noStrike">
                <a:solidFill>
                  <a:schemeClr val="dk1"/>
                </a:solidFill>
                <a:latin typeface="Arial"/>
                <a:ea typeface="Arial"/>
                <a:cs typeface="Arial"/>
                <a:sym typeface="Arial"/>
              </a:rPr>
              <a:t>--Walter Neff, Auschwitz prisoner who served as Dr. Rascher's medical orderly</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4.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