
<file path=[Content_Types].xml><?xml version="1.0" encoding="utf-8"?>
<Types xmlns="http://schemas.openxmlformats.org/package/2006/content-types">
  <Default ContentType="image/jpeg" Extension="jpg"/>
  <Default ContentType="application/vnd.openxmlformats-package.relationships+xml" Extension="rels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18.xml"/>
  <Override ContentType="application/vnd.openxmlformats-officedocument.presentationml.slide+xml" PartName="/ppt/slides/slide15.xml"/>
  <Override ContentType="application/vnd.openxmlformats-officedocument.presentationml.slide+xml" PartName="/ppt/slides/slide7.xml"/>
  <Override ContentType="application/vnd.openxmlformats-officedocument.presentationml.slide+xml" PartName="/ppt/slides/slide17.xml"/>
  <Override ContentType="application/vnd.openxmlformats-officedocument.presentationml.slide+xml" PartName="/ppt/slides/slide8.xml"/>
  <Override ContentType="application/vnd.openxmlformats-officedocument.presentationml.slide+xml" PartName="/ppt/slides/slide23.xml"/>
  <Override ContentType="application/vnd.openxmlformats-officedocument.presentationml.slide+xml" PartName="/ppt/slides/slide19.xml"/>
  <Override ContentType="application/vnd.openxmlformats-officedocument.presentationml.slide+xml" PartName="/ppt/slides/slide4.xml"/>
  <Override ContentType="application/vnd.openxmlformats-officedocument.presentationml.slide+xml" PartName="/ppt/slides/slide10.xml"/>
  <Override ContentType="application/vnd.openxmlformats-officedocument.presentationml.slide+xml" PartName="/ppt/slides/slide14.xml"/>
  <Override ContentType="application/vnd.openxmlformats-officedocument.presentationml.slide+xml" PartName="/ppt/slides/slide11.xml"/>
  <Override ContentType="application/vnd.openxmlformats-officedocument.presentationml.slide+xml" PartName="/ppt/slides/slide5.xml"/>
  <Override ContentType="application/vnd.openxmlformats-officedocument.presentationml.slide+xml" PartName="/ppt/slides/slide22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" Type="http://schemas.openxmlformats.org/officeDocument/2006/relationships/presProps" Target="presProps.xml"/><Relationship Id="rId21" Type="http://schemas.openxmlformats.org/officeDocument/2006/relationships/slide" Target="slides/slide16.xml"/><Relationship Id="rId1" Type="http://schemas.openxmlformats.org/officeDocument/2006/relationships/theme" Target="theme/theme2.xml"/><Relationship Id="rId22" Type="http://schemas.openxmlformats.org/officeDocument/2006/relationships/slide" Target="slides/slide17.xml"/><Relationship Id="rId4" Type="http://schemas.openxmlformats.org/officeDocument/2006/relationships/slideMaster" Target="slideMasters/slideMaster1.xml"/><Relationship Id="rId23" Type="http://schemas.openxmlformats.org/officeDocument/2006/relationships/slide" Target="slides/slide18.xml"/><Relationship Id="rId3" Type="http://schemas.openxmlformats.org/officeDocument/2006/relationships/tableStyles" Target="tableStyles.xml"/><Relationship Id="rId24" Type="http://schemas.openxmlformats.org/officeDocument/2006/relationships/slide" Target="slides/slide19.xml"/><Relationship Id="rId20" Type="http://schemas.openxmlformats.org/officeDocument/2006/relationships/slide" Target="slides/slide15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457200" y="563759"/>
            <a:ext cx="8229600" cy="3009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7200"/>
            </a:lvl1pPr>
            <a:lvl2pPr>
              <a:spcBef>
                <a:spcPts val="0"/>
              </a:spcBef>
              <a:buSzPct val="100000"/>
              <a:defRPr sz="7200"/>
            </a:lvl2pPr>
            <a:lvl3pPr>
              <a:spcBef>
                <a:spcPts val="0"/>
              </a:spcBef>
              <a:buSzPct val="100000"/>
              <a:defRPr sz="7200"/>
            </a:lvl3pPr>
            <a:lvl4pPr>
              <a:spcBef>
                <a:spcPts val="0"/>
              </a:spcBef>
              <a:buSzPct val="100000"/>
              <a:defRPr sz="7200"/>
            </a:lvl4pPr>
            <a:lvl5pPr>
              <a:spcBef>
                <a:spcPts val="0"/>
              </a:spcBef>
              <a:buSzPct val="100000"/>
              <a:defRPr sz="7200"/>
            </a:lvl5pPr>
            <a:lvl6pPr>
              <a:spcBef>
                <a:spcPts val="0"/>
              </a:spcBef>
              <a:buSzPct val="100000"/>
              <a:defRPr sz="7200"/>
            </a:lvl6pPr>
            <a:lvl7pPr>
              <a:spcBef>
                <a:spcPts val="0"/>
              </a:spcBef>
              <a:buSzPct val="100000"/>
              <a:defRPr sz="7200"/>
            </a:lvl7pPr>
            <a:lvl8pPr>
              <a:spcBef>
                <a:spcPts val="0"/>
              </a:spcBef>
              <a:buSzPct val="100000"/>
              <a:defRPr sz="7200"/>
            </a:lvl8pPr>
            <a:lvl9pPr>
              <a:spcBef>
                <a:spcPts val="0"/>
              </a:spcBef>
              <a:buSzPct val="100000"/>
              <a:defRPr sz="72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457200" y="3716392"/>
            <a:ext cx="8229600" cy="123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9pPr>
          </a:lstStyle>
          <a:p/>
        </p:txBody>
      </p:sp>
      <p:cxnSp>
        <p:nvCxnSpPr>
          <p:cNvPr id="11" name="Shape 11"/>
          <p:cNvCxnSpPr/>
          <p:nvPr/>
        </p:nvCxnSpPr>
        <p:spPr>
          <a:xfrm>
            <a:off x="457200" y="411479"/>
            <a:ext cx="8229600" cy="0"/>
          </a:xfrm>
          <a:prstGeom prst="straightConnector1">
            <a:avLst/>
          </a:prstGeom>
          <a:noFill/>
          <a:ln cap="flat" w="5715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" name="Shape 12"/>
          <p:cNvCxnSpPr/>
          <p:nvPr/>
        </p:nvCxnSpPr>
        <p:spPr>
          <a:xfrm>
            <a:off x="457200" y="3633382"/>
            <a:ext cx="8229600" cy="0"/>
          </a:xfrm>
          <a:prstGeom prst="straightConnector1">
            <a:avLst/>
          </a:prstGeom>
          <a:noFill/>
          <a:ln cap="flat" w="5715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>
                <a:solidFill>
                  <a:srgbClr val="DA0002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DA0002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DA0002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DA0002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DA0002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DA0002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DA0002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DA0002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cxnSp>
        <p:nvCxnSpPr>
          <p:cNvPr id="16" name="Shape 16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cap="flat" w="50800">
            <a:solidFill>
              <a:srgbClr val="DA000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>
                <a:solidFill>
                  <a:srgbClr val="DA0002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DA0002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DA0002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DA0002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DA0002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DA0002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DA0002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DA0002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cxnSp>
        <p:nvCxnSpPr>
          <p:cNvPr id="21" name="Shape 21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cap="flat" w="50800">
            <a:solidFill>
              <a:srgbClr val="DA000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cxnSp>
        <p:nvCxnSpPr>
          <p:cNvPr id="24" name="Shape 24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cap="flat" w="5080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/>
        </p:txBody>
      </p:sp>
      <p:cxnSp>
        <p:nvCxnSpPr>
          <p:cNvPr id="27" name="Shape 27"/>
          <p:cNvCxnSpPr/>
          <p:nvPr/>
        </p:nvCxnSpPr>
        <p:spPr>
          <a:xfrm>
            <a:off x="457200" y="4317760"/>
            <a:ext cx="8229600" cy="0"/>
          </a:xfrm>
          <a:prstGeom prst="straightConnector1">
            <a:avLst/>
          </a:prstGeom>
          <a:noFill/>
          <a:ln cap="flat" w="5080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hape 29"/>
          <p:cNvCxnSpPr/>
          <p:nvPr/>
        </p:nvCxnSpPr>
        <p:spPr>
          <a:xfrm>
            <a:off x="457200" y="113139"/>
            <a:ext cx="8229600" cy="0"/>
          </a:xfrm>
          <a:prstGeom prst="straightConnector1">
            <a:avLst/>
          </a:prstGeom>
          <a:noFill/>
          <a:ln cap="flat" w="5080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1pPr>
            <a:lvl2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2pPr>
            <a:lvl3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3pPr>
            <a:lvl4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4pPr>
            <a:lvl5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5pPr>
            <a:lvl6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6pPr>
            <a:lvl7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7pPr>
            <a:lvl8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8pPr>
            <a:lvl9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cxnSp>
        <p:nvCxnSpPr>
          <p:cNvPr id="7" name="Shape 7"/>
          <p:cNvCxnSpPr/>
          <p:nvPr/>
        </p:nvCxnSpPr>
        <p:spPr>
          <a:xfrm>
            <a:off x="457200" y="5023259"/>
            <a:ext cx="8229600" cy="0"/>
          </a:xfrm>
          <a:prstGeom prst="straightConnector1">
            <a:avLst/>
          </a:prstGeom>
          <a:noFill/>
          <a:ln cap="flat" w="5080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6.jpg"/></Relationships>
</file>

<file path=ppt/slides/_rels/slide1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01.jpg"/><Relationship Id="rId3" Type="http://schemas.openxmlformats.org/officeDocument/2006/relationships/image" Target="../media/image04.jpg"/></Relationships>
</file>

<file path=ppt/slides/_rels/slide1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3.jpg"/></Relationships>
</file>

<file path=ppt/slides/_rels/slide1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Relationship Id="rId3" Type="http://schemas.openxmlformats.org/officeDocument/2006/relationships/image" Target="../media/image09.jpg"/></Relationships>
</file>

<file path=ppt/slides/_rels/slide1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12.jpg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8.jpg"/></Relationships>
</file>

<file path=ppt/slides/_rels/slide2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11.jpg"/></Relationships>
</file>

<file path=ppt/slides/_rels/slide2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2.jpg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5.jpg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00.jpg"/><Relationship Id="rId3" Type="http://schemas.openxmlformats.org/officeDocument/2006/relationships/image" Target="../media/image07.jpg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ctrTitle"/>
          </p:nvPr>
        </p:nvSpPr>
        <p:spPr>
          <a:xfrm>
            <a:off x="457200" y="563759"/>
            <a:ext cx="8229600" cy="3009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Judaism</a:t>
            </a:r>
          </a:p>
        </p:txBody>
      </p:sp>
      <p:sp>
        <p:nvSpPr>
          <p:cNvPr id="32" name="Shape 32"/>
          <p:cNvSpPr txBox="1"/>
          <p:nvPr>
            <p:ph idx="1" type="subTitle"/>
          </p:nvPr>
        </p:nvSpPr>
        <p:spPr>
          <a:xfrm>
            <a:off x="457200" y="3716392"/>
            <a:ext cx="8229600" cy="123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Modern Jewish World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Observing the Sabbath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Saturday are days of rest</a:t>
            </a:r>
          </a:p>
          <a:p>
            <a:pPr indent="-4191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Ancient belief that they should not do any work and observe their religion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Shape 9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60558" y="2628900"/>
            <a:ext cx="2992974" cy="251460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Shape 9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Synagogue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Jewish place of assembly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Prayer services are led by a Rabbi and cantor (special religious singers)</a:t>
            </a:r>
          </a:p>
          <a:p>
            <a:pPr indent="-4191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Special days in the synagogue are Sabbath services and the services of holy days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Calendar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457200" y="96040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683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200"/>
              <a:t>Most holy days:</a:t>
            </a:r>
          </a:p>
          <a:p>
            <a:pPr indent="-3683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200"/>
              <a:t>Yom Kippur-Day of Atonement</a:t>
            </a:r>
          </a:p>
          <a:p>
            <a:pPr indent="-3683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200"/>
              <a:t>Rosh Hashanah-Jewish New Year</a:t>
            </a:r>
          </a:p>
          <a:p>
            <a:pPr indent="-3683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200"/>
              <a:t>Sukkot-Feast of Tabernacles</a:t>
            </a:r>
          </a:p>
          <a:p>
            <a:pPr indent="-3683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200"/>
              <a:t>Purim-celebrate the rescue of the Jews of ancient Persia from a plot to destroy them</a:t>
            </a:r>
          </a:p>
          <a:p>
            <a:pPr indent="-3683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200"/>
              <a:t>Pesach- commemorates the Jewish Exodus from Egypt</a:t>
            </a:r>
          </a:p>
          <a:p>
            <a:pPr indent="-3683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200"/>
              <a:t>All holidays recall historical events and put a focus on the family as central support for Jewish Religion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Kosher Food</a:t>
            </a:r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683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200"/>
              <a:t>Food needs to be Kosher- “fitting” or “proper”</a:t>
            </a:r>
          </a:p>
          <a:p>
            <a:pPr indent="-3683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200"/>
              <a:t>Meats include only meats from animals that chew their cud and have cloven hoofs</a:t>
            </a:r>
          </a:p>
          <a:p>
            <a:pPr indent="-3683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200"/>
              <a:t>Only fish with gills and scales</a:t>
            </a:r>
          </a:p>
          <a:p>
            <a:pPr indent="-3683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200"/>
              <a:t>Must be butchered according to special rabbinical rituals</a:t>
            </a:r>
          </a:p>
          <a:p>
            <a:pPr indent="-3683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200"/>
              <a:t>Milk and meat may not be eaten at the same meal</a:t>
            </a:r>
          </a:p>
        </p:txBody>
      </p:sp>
      <p:pic>
        <p:nvPicPr>
          <p:cNvPr id="111" name="Shape 1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1429" y="3382250"/>
            <a:ext cx="3346700" cy="1847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Shape 11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85899" y="3333750"/>
            <a:ext cx="3898799" cy="1809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Shape 1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47700" y="2739750"/>
            <a:ext cx="2196300" cy="2505075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Shape 11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Rites of Passage</a:t>
            </a:r>
          </a:p>
        </p:txBody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683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200"/>
              <a:t>Ceremonies performed to mark important milestones in life-birth, marriage and death</a:t>
            </a:r>
          </a:p>
          <a:p>
            <a:pPr indent="-3683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200"/>
              <a:t>8th day of life, boys are ritually circumcised- Abraham’s covenant with God</a:t>
            </a:r>
          </a:p>
          <a:p>
            <a:pPr indent="-3683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200"/>
              <a:t>Marriage- man and woman stand under a chuppah to symbolize their union</a:t>
            </a:r>
          </a:p>
          <a:p>
            <a:pPr indent="-3683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200"/>
              <a:t>Groom breaks a glass under his foot to symbolize the destruction of the ancient Temple in Jerusalem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Mourning the Dead</a:t>
            </a:r>
          </a:p>
        </p:txBody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683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200"/>
              <a:t>When a parent dies, children tear the clothing over their hearts-other relative, clothing on the right side</a:t>
            </a:r>
          </a:p>
          <a:p>
            <a:pPr indent="-3683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200"/>
              <a:t>-First day or two between death and burial, no one visits the mourners so they can concentrate on the dead</a:t>
            </a:r>
          </a:p>
          <a:p>
            <a:pPr indent="-3683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200"/>
              <a:t>7 days after the burial, mourners do not work or do anything for pleasure</a:t>
            </a:r>
          </a:p>
          <a:p>
            <a:pPr indent="-3683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200"/>
              <a:t>30 days after the death, do not got to parties or listen to music</a:t>
            </a:r>
          </a:p>
          <a:p>
            <a:pPr indent="-3683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200"/>
              <a:t>Parents mourn a child’s death for 12 months by reciting the Memorial prayer, Kaddish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Bar Mitzvah</a:t>
            </a:r>
          </a:p>
        </p:txBody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683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200"/>
              <a:t>Boys are responsible for their own actions at 13</a:t>
            </a:r>
          </a:p>
          <a:p>
            <a:pPr indent="-3683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200"/>
              <a:t>Boys become Bar Mitzvah- son of Commandment</a:t>
            </a:r>
          </a:p>
          <a:p>
            <a:pPr indent="-3683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200"/>
              <a:t>Boys read from the Torah and gives an explanation in front of friends and family</a:t>
            </a:r>
          </a:p>
          <a:p>
            <a:pPr indent="-3683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200"/>
              <a:t>Ceremony is followed by a celebration that embraces the whole family</a:t>
            </a:r>
          </a:p>
          <a:p>
            <a:pPr indent="-3683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200"/>
              <a:t>Girls equivalent age for Bar Mitzvah is 12</a:t>
            </a:r>
          </a:p>
        </p:txBody>
      </p:sp>
      <p:pic>
        <p:nvPicPr>
          <p:cNvPr id="132" name="Shape 1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79875" y="3046787"/>
            <a:ext cx="2571750" cy="1781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Shape 13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92625" y="3777875"/>
            <a:ext cx="2619375" cy="1305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Who Is A Jew?</a:t>
            </a:r>
          </a:p>
        </p:txBody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683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200"/>
              <a:t>2 ways to become a Jew-born or convert</a:t>
            </a:r>
          </a:p>
          <a:p>
            <a:pPr indent="-3683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200"/>
              <a:t>A baby must have a Jewish mother by tradition- identity of the father is not always known but the identity of the mother is.</a:t>
            </a:r>
          </a:p>
          <a:p>
            <a:pPr indent="-3683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200"/>
              <a:t>Once you are Jewish, you are always Jewish- even if you convert to another religion-Jewish Law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How To Convert To Judaism</a:t>
            </a:r>
          </a:p>
        </p:txBody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683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200"/>
              <a:t>Formal process of conversion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200"/>
              <a:t>Step 1: Learn Jewish laws and customs- start living them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200"/>
              <a:t>Step 2: Take an oral or written exam before a Beit Din(rabbinical court)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200"/>
              <a:t>	If pass, boys are circumcised- if already, symbolic drop of blood is taken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200"/>
              <a:t>Step3: Immersion in water to symbolize their purification- mikveh</a:t>
            </a:r>
          </a:p>
          <a:p>
            <a:pPr>
              <a:spcBef>
                <a:spcPts val="0"/>
              </a:spcBef>
              <a:buNone/>
            </a:pPr>
            <a:r>
              <a:rPr lang="en" sz="2200"/>
              <a:t>Step 4: Given Jewish name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Branches of Judaism</a:t>
            </a:r>
          </a:p>
        </p:txBody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683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200"/>
              <a:t>UK and Europe- Orthodox, Reform, Liberal</a:t>
            </a:r>
          </a:p>
          <a:p>
            <a:pPr indent="-3683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200"/>
              <a:t>USA-Orthodox, Conservative, Reform</a:t>
            </a:r>
          </a:p>
          <a:p>
            <a:pPr indent="-368300" lvl="0" marL="457200" rtl="0">
              <a:spcBef>
                <a:spcPts val="0"/>
              </a:spcBef>
              <a:buClr>
                <a:schemeClr val="dk1"/>
              </a:buClr>
              <a:buFont typeface="Arial"/>
              <a:buChar char="●"/>
            </a:pPr>
            <a:r>
              <a:t/>
            </a:r>
            <a:endParaRPr sz="2200"/>
          </a:p>
          <a:p>
            <a:pPr indent="-3683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200"/>
              <a:t>Orthodox-most traditional-observe the laws of the Torah to the letter</a:t>
            </a:r>
          </a:p>
          <a:p>
            <a:pPr indent="-368300" lvl="1" marL="9144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200"/>
              <a:t>men wear black coats and hats modeled on 18th century Polish wear-often have two curly locks in front of hair</a:t>
            </a:r>
          </a:p>
          <a:p>
            <a:pPr indent="-368300" lvl="1" marL="9144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200"/>
              <a:t>services are in Hebrew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2200"/>
          </a:p>
        </p:txBody>
      </p:sp>
      <p:pic>
        <p:nvPicPr>
          <p:cNvPr id="152" name="Shape 1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15075" y="0"/>
            <a:ext cx="2828925" cy="2312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Shape 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89500" y="1913825"/>
            <a:ext cx="2674750" cy="2940574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Shape 38"/>
          <p:cNvSpPr txBox="1"/>
          <p:nvPr>
            <p:ph type="title"/>
          </p:nvPr>
        </p:nvSpPr>
        <p:spPr>
          <a:xfrm>
            <a:off x="492825" y="3682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History of Judaism</a:t>
            </a:r>
          </a:p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457200" y="1004275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683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200"/>
              <a:t>Followers knows as Jews</a:t>
            </a:r>
          </a:p>
          <a:p>
            <a:pPr indent="-3683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200"/>
              <a:t>One of the oldest religions in the world</a:t>
            </a:r>
          </a:p>
          <a:p>
            <a:pPr indent="-3683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200"/>
              <a:t>Established in the Middle East in about 1500 B.C.E</a:t>
            </a:r>
          </a:p>
          <a:p>
            <a:pPr indent="-3683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200"/>
              <a:t>Christianity and Islam were influenced by Judaism</a:t>
            </a:r>
          </a:p>
          <a:p>
            <a:pPr indent="-3683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200"/>
              <a:t>Adherence to their beliefs, customs and identity has allowed the to survive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Conservative (Reform in UK)</a:t>
            </a:r>
          </a:p>
        </p:txBody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Comprise more than ⅓ of the world’s Jews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More relaxed about some of the laws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Don’t follow dietary laws</a:t>
            </a:r>
          </a:p>
          <a:p>
            <a:pPr indent="-4191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Don’t stop working on the Sabbath</a:t>
            </a:r>
          </a:p>
        </p:txBody>
      </p:sp>
      <p:pic>
        <p:nvPicPr>
          <p:cNvPr id="159" name="Shape 15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37100" y="2557237"/>
            <a:ext cx="2114550" cy="2162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Reform Judaism(Liberal in UK)</a:t>
            </a:r>
          </a:p>
        </p:txBody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Services are held in the local language as well as Hebrew</a:t>
            </a:r>
          </a:p>
          <a:p>
            <a:pPr indent="-4191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Allow women prominent role as well as Rabbis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Rosh Hashanah</a:t>
            </a:r>
          </a:p>
        </p:txBody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Two day taken for the New Year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Messengers not sent out on New Years day so no one knew for sure when the new year began so they celebrated and observed religious law on both possible days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Reform Jews observe only one day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Jews Learning About Judaism</a:t>
            </a:r>
          </a:p>
        </p:txBody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x="457200" y="10255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683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200"/>
              <a:t>Begins in the home- mothers are traditionally the family’s Jewish educator</a:t>
            </a:r>
          </a:p>
          <a:p>
            <a:pPr indent="-3683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200"/>
              <a:t>Synagogues are centers of Judaism education</a:t>
            </a:r>
          </a:p>
          <a:p>
            <a:pPr indent="-368300" lvl="1" marL="9144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200"/>
              <a:t>children attend cheder-learn Hebrew and study parts of the Torah and Talmud</a:t>
            </a:r>
          </a:p>
          <a:p>
            <a:pPr indent="-368300" lvl="1" marL="9144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200"/>
              <a:t>attend from about 5 years old</a:t>
            </a:r>
          </a:p>
          <a:p>
            <a:pPr indent="-3683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200"/>
              <a:t>Adults attend Bible studies and most synagogues have a large library</a:t>
            </a:r>
          </a:p>
          <a:p>
            <a:pPr indent="-3683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200"/>
              <a:t>Yeshiva(academy)- offers academic and religious classes</a:t>
            </a:r>
          </a:p>
          <a:p>
            <a:pPr indent="-3683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200"/>
              <a:t>Universities or seminaries are available for Rabinical studies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Terms-Hebrew</a:t>
            </a:r>
          </a:p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683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200"/>
              <a:t>Hebrew, Israelite, Jew and Israeli have been used to describe followers of Judaism</a:t>
            </a:r>
          </a:p>
          <a:p>
            <a:pPr indent="-3683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200"/>
              <a:t>Hebrews- people of various tribes who accepted Yahwey as their one god</a:t>
            </a:r>
          </a:p>
          <a:p>
            <a:pPr indent="-3683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200"/>
              <a:t>- word has also meant “outsider” or “wanderer”</a:t>
            </a:r>
          </a:p>
          <a:p>
            <a:pPr indent="-3683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200"/>
              <a:t>lived from the earliest time to the end of the second millenium BCE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Terms-Israelite</a:t>
            </a:r>
          </a:p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683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200"/>
              <a:t>Israelites- descendants of Hebrews, joined by other peoples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200"/>
          </a:p>
          <a:p>
            <a:pPr indent="-3683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200"/>
              <a:t>created the united nation of ancient Israel around 1025 BCE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200"/>
          </a:p>
          <a:p>
            <a:pPr indent="-3683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200"/>
              <a:t>term used to describe the people of the Northern Kingdom of Israel from 922 to 722 BCE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Term- Jew</a:t>
            </a:r>
          </a:p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457200" y="9775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683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200"/>
              <a:t>Term comes from yehudah, or Judah</a:t>
            </a:r>
          </a:p>
          <a:p>
            <a:pPr indent="-3683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200"/>
              <a:t>Judah, the Southern Kingdom of Israel- 922-586 BCE</a:t>
            </a:r>
          </a:p>
          <a:p>
            <a:pPr indent="-3683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200"/>
              <a:t>Became more formally a religious state</a:t>
            </a:r>
          </a:p>
          <a:p>
            <a:pPr indent="-3683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200"/>
              <a:t>Dedicated to live as God’s loyal followers</a:t>
            </a:r>
          </a:p>
          <a:p>
            <a:pPr indent="-3683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200"/>
              <a:t>Scattered throughout the world after 70 CE-Diaspora</a:t>
            </a:r>
          </a:p>
          <a:p>
            <a:pPr indent="-3683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200"/>
              <a:t>Later become shortened to Jew</a:t>
            </a:r>
          </a:p>
          <a:p>
            <a:pPr indent="-3683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200"/>
              <a:t>Used today to refer to members of a religious or cultural group</a:t>
            </a:r>
          </a:p>
          <a:p>
            <a:pPr indent="-3683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200"/>
              <a:t>Someone is a Jew if their mother was a Jew or converted to Judaism</a:t>
            </a:r>
          </a:p>
          <a:p>
            <a:pPr indent="-3683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200"/>
              <a:t>Home establish in Israel- all Jews can become Israelis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Shape 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58975" y="40625"/>
            <a:ext cx="2601975" cy="3617624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Shape 6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Basic Beliefs of Judaism</a:t>
            </a:r>
          </a:p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200"/>
              <a:t>1.One Universal God-Yahweh</a:t>
            </a:r>
          </a:p>
          <a:p>
            <a:pPr indent="-3683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200"/>
              <a:t>Creator of the Universe, is eternal, perfect, a</a:t>
            </a:r>
            <a:r>
              <a:rPr lang="en" sz="2200">
                <a:solidFill>
                  <a:srgbClr val="FFFFFF"/>
                </a:solidFill>
              </a:rPr>
              <a:t>ll-knowing, holy,</a:t>
            </a:r>
            <a:r>
              <a:rPr lang="en" sz="2200"/>
              <a:t> and without physical form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200"/>
              <a:t>2. Jews were specifically chosen by God to rece</a:t>
            </a:r>
            <a:r>
              <a:rPr lang="en" sz="2200">
                <a:solidFill>
                  <a:srgbClr val="FFFFFF"/>
                </a:solidFill>
              </a:rPr>
              <a:t>ive his law</a:t>
            </a:r>
          </a:p>
          <a:p>
            <a:pPr>
              <a:spcBef>
                <a:spcPts val="0"/>
              </a:spcBef>
              <a:buNone/>
            </a:pPr>
            <a:r>
              <a:rPr lang="en" sz="2200"/>
              <a:t>	-examples of this are the covenants, or agre</a:t>
            </a:r>
            <a:r>
              <a:rPr lang="en" sz="2200">
                <a:solidFill>
                  <a:srgbClr val="FFFFFF"/>
                </a:solidFill>
              </a:rPr>
              <a:t>ements, between</a:t>
            </a:r>
            <a:r>
              <a:rPr lang="en" sz="2200"/>
              <a:t> God and humans-Ex: Abraham to be father of th</a:t>
            </a:r>
            <a:r>
              <a:rPr lang="en" sz="2200">
                <a:solidFill>
                  <a:srgbClr val="FFFFFF"/>
                </a:solidFill>
              </a:rPr>
              <a:t>e nation that </a:t>
            </a:r>
            <a:r>
              <a:rPr lang="en" sz="2200"/>
              <a:t>would live in the Promised Land of Canaan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Law</a:t>
            </a:r>
          </a:p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683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200"/>
              <a:t>Written in the Torah- holy scripture of the Jews</a:t>
            </a:r>
          </a:p>
          <a:p>
            <a:pPr indent="-3683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200"/>
              <a:t>2 basic codes of ethics</a:t>
            </a:r>
          </a:p>
          <a:p>
            <a:pPr indent="-368300" lvl="1" marL="9144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200"/>
              <a:t>Love God above all things</a:t>
            </a:r>
          </a:p>
          <a:p>
            <a:pPr indent="-368300" lvl="1" marL="9144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200"/>
              <a:t>Love Thy neighbor as thyself</a:t>
            </a:r>
          </a:p>
          <a:p>
            <a:pPr indent="-3683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200"/>
              <a:t>Respect for the family, charitable works to help the sick, poor and elderly; and education of the young</a:t>
            </a:r>
          </a:p>
          <a:p>
            <a:pPr indent="-3683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200"/>
              <a:t>Rewards for those that follow the Law and punishments for those who disobey</a:t>
            </a:r>
          </a:p>
        </p:txBody>
      </p:sp>
      <p:pic>
        <p:nvPicPr>
          <p:cNvPr id="71" name="Shape 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78250" y="49850"/>
            <a:ext cx="2365750" cy="2372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Prophets</a:t>
            </a: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Moses, Samuel, Amos, Isaiah, Jeremiah and Ezekiel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Ancient time priest helped individuals to pray to God and to obey the Law.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Nowadays, individuals pray directly to God</a:t>
            </a:r>
          </a:p>
          <a:p>
            <a:pPr indent="-3810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Religious leaders are Rabbis- responsible for studying, interpreting, examining the Law to the people</a:t>
            </a:r>
          </a:p>
        </p:txBody>
      </p:sp>
      <p:pic>
        <p:nvPicPr>
          <p:cNvPr id="78" name="Shape 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7375" y="3509521"/>
            <a:ext cx="1914525" cy="16838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Shape 7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78975" y="3222775"/>
            <a:ext cx="1732450" cy="1847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Messiah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The Savior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Believed to come to Earth in human form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Will rule a perfect world- lead those that follow the Law and punish those that disobey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Israel with be the land he rules and will lead a worldly example</a:t>
            </a:r>
          </a:p>
          <a:p>
            <a:pPr indent="-3810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Some branches believe the Messiah will bring peace and love among all nations as an inspiring leader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wiss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