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9" name="Shape 9"/>
          <p:cNvGrpSpPr/>
          <p:nvPr/>
        </p:nvGrpSpPr>
        <p:grpSpPr>
          <a:xfrm>
            <a:off x="0" y="-1077"/>
            <a:ext cx="1827406" cy="5144626"/>
            <a:chOff x="0" y="-1438"/>
            <a:chExt cx="798028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8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0" y="0"/>
            <a:ext cx="1827406" cy="5144626"/>
            <a:chOff x="0" y="-1438"/>
            <a:chExt cx="798028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8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x="685800" y="1568183"/>
            <a:ext cx="7772400" cy="1238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3048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1pPr>
            <a:lvl2pPr indent="3048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2pPr>
            <a:lvl3pPr indent="304800" marL="0" marR="0" rtl="0" algn="ctr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3pPr>
            <a:lvl4pPr indent="304800" marL="0" marR="0" rtl="0" algn="ctr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4pPr>
            <a:lvl5pPr indent="304800" marL="0" marR="0" rtl="0" algn="ctr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5pPr>
            <a:lvl6pPr indent="304800" marL="0" marR="0" rtl="0" algn="ctr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6pPr>
            <a:lvl7pPr indent="304800" marL="0" marR="0" rtl="0" algn="ctr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7pPr>
            <a:lvl8pPr indent="304800" marL="0" marR="0" rtl="0" algn="ctr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8pPr>
            <a:lvl9pPr indent="304800" marL="0" marR="0" rtl="0" algn="ctr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1pPr>
            <a:lvl2pPr indent="1524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2pPr>
            <a:lvl3pPr indent="1524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3pPr>
            <a:lvl4pPr indent="1524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4pPr>
            <a:lvl5pPr indent="1524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5pPr>
            <a:lvl6pPr indent="1524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6pPr>
            <a:lvl7pPr indent="1524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7pPr>
            <a:lvl8pPr indent="1524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8pPr>
            <a:lvl9pPr indent="1524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077"/>
            <a:ext cx="9144000" cy="11441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19" name="Shape 19"/>
          <p:cNvGrpSpPr/>
          <p:nvPr/>
        </p:nvGrpSpPr>
        <p:grpSpPr>
          <a:xfrm>
            <a:off x="0" y="-1077"/>
            <a:ext cx="649180" cy="5144626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411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2" y="0"/>
            <a:ext cx="649180" cy="5144626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411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509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077"/>
            <a:ext cx="9144000" cy="11441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0" name="Shape 30"/>
          <p:cNvGrpSpPr/>
          <p:nvPr/>
        </p:nvGrpSpPr>
        <p:grpSpPr>
          <a:xfrm>
            <a:off x="0" y="-1077"/>
            <a:ext cx="649180" cy="5144626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2" y="0"/>
            <a:ext cx="649180" cy="5144626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411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509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692273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077"/>
            <a:ext cx="9144000" cy="11441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42" name="Shape 42"/>
          <p:cNvGrpSpPr/>
          <p:nvPr/>
        </p:nvGrpSpPr>
        <p:grpSpPr>
          <a:xfrm>
            <a:off x="0" y="-1077"/>
            <a:ext cx="649180" cy="5144626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2" y="0"/>
            <a:ext cx="649180" cy="5144626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509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077"/>
            <a:ext cx="9144000" cy="11441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52" name="Shape 52"/>
          <p:cNvGrpSpPr/>
          <p:nvPr/>
        </p:nvGrpSpPr>
        <p:grpSpPr>
          <a:xfrm>
            <a:off x="0" y="-1077"/>
            <a:ext cx="649180" cy="5144626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2" y="0"/>
            <a:ext cx="649180" cy="5144626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509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4406308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marL="285750" rtl="0" algn="ctr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077"/>
            <a:ext cx="9144000" cy="11441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62" name="Shape 62"/>
          <p:cNvGrpSpPr/>
          <p:nvPr/>
        </p:nvGrpSpPr>
        <p:grpSpPr>
          <a:xfrm>
            <a:off x="0" y="-1077"/>
            <a:ext cx="649180" cy="5144626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2" y="0"/>
            <a:ext cx="649180" cy="5144626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411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509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1pPr>
            <a:lvl2pPr indent="2286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/>
            </a:lvl2pPr>
            <a:lvl3pPr indent="228600" marL="0" marR="0" rtl="0" algn="l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3pPr>
            <a:lvl4pPr indent="228600" marL="0" marR="0" rtl="0" algn="l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4pPr>
            <a:lvl5pPr indent="228600" marL="0" marR="0" rtl="0" algn="l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5pPr>
            <a:lvl6pPr indent="228600" marL="0" marR="0" rtl="0" algn="l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6pPr>
            <a:lvl7pPr indent="228600" marL="0" marR="0" rtl="0" algn="l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7pPr>
            <a:lvl8pPr indent="228600" marL="0" marR="0" rtl="0" algn="l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8pPr>
            <a:lvl9pPr indent="228600" marL="0" marR="0" rtl="0" algn="l">
              <a:spcBef>
                <a:spcPts val="0"/>
              </a:spcBef>
              <a:buClr>
                <a:schemeClr val="lt2"/>
              </a:buClr>
              <a:buFont typeface="Trebuchet MS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/>
            </a:lvl1pPr>
            <a:lvl2pPr indent="-133350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/>
            </a:lvl2pPr>
            <a:lvl3pPr indent="-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/>
            </a:lvl3pPr>
            <a:lvl4pPr indent="-114300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/>
            </a:lvl4pPr>
            <a:lvl5pPr indent="-114300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/>
            </a:lvl5pPr>
            <a:lvl6pPr indent="-114300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/>
            </a:lvl6pPr>
            <a:lvl7pPr indent="-114300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/>
            </a:lvl7pPr>
            <a:lvl8pPr indent="-114300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/>
            </a:lvl8pPr>
            <a:lvl9pPr indent="-114300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Relationship Id="rId3" Type="http://schemas.openxmlformats.org/officeDocument/2006/relationships/image" Target="../media/image09.jp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3.jp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9.jp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Relationship Id="rId3" Type="http://schemas.openxmlformats.org/officeDocument/2006/relationships/image" Target="../media/image15.jp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6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jpg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7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4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jpg"/><Relationship Id="rId3" Type="http://schemas.openxmlformats.org/officeDocument/2006/relationships/image" Target="../media/image03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Relationship Id="rId3" Type="http://schemas.openxmlformats.org/officeDocument/2006/relationships/image" Target="../media/image01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x="685800" y="1568183"/>
            <a:ext cx="7772400" cy="1238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Second Solution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1524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To The Jewish Question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A Jewish Reservation?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First location- Lublin, Poland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Mid January 1940 80,000 Jews in ghetto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Not enough housing-homeless froze in the streets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No proper sewage- water contaminated and undrinkable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Typhus and starvation killed many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By Spring of 1940 this idea was not possible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Madagascar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Still belonged to the French-had to conquer them first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Would have to ship Natives out and take 4 million Jews there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Would have to wait until the war was over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Some say reservations were a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serious consideration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Other say they were to trick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the Jews and the world from real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intentions of mass murder</a:t>
            </a: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03225" y="2855075"/>
            <a:ext cx="3640800" cy="228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Look of the Ghettos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3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Walled high but not all ghettos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3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Prohibited to leave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3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No one in the streets 7P.M. - 5A.M</a:t>
            </a: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985850"/>
            <a:ext cx="4004700" cy="21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39300" y="2921400"/>
            <a:ext cx="4004700" cy="222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Warsaw Ghetto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Over ½ million residents- 1 mile x 1 mile square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Contaminated water supply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Tuberculosis, typhoid, and body-lice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No winter clothing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No medicine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¼ of food rationed to Germans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Worked to the bone- 12-15 hour days non-stop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</a:pPr>
            <a:r>
              <a:t/>
            </a:r>
            <a:endParaRPr b="1" baseline="0" i="0" sz="3600" u="none" cap="none" strike="noStrik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0" baseline="0" i="0" sz="30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850" y="-39875"/>
            <a:ext cx="90543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2133150" y="3159875"/>
            <a:ext cx="1145999" cy="1136400"/>
          </a:xfrm>
          <a:prstGeom prst="rect">
            <a:avLst/>
          </a:prstGeom>
          <a:noFill/>
          <a:ln cap="flat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44850" y="2083300"/>
            <a:ext cx="3538800" cy="707699"/>
          </a:xfrm>
          <a:prstGeom prst="rect">
            <a:avLst/>
          </a:prstGeom>
          <a:noFill/>
          <a:ln cap="flat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This is the approximate size of the Warsaw ghetto which had over 500,000 people living there.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Living Conditions in Warsaw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761550"/>
            <a:ext cx="8229600" cy="4312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4 families in a space meant for one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	Some in hallways, basements or attics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Dead lying in streets so common, many don’t even notice them- some got covered with newspapers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Cold froze fingers, toes and pipes-put bathrooms out of order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When coal ran out-took wood from falling windows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Two winters- 70,000 dead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Orphaned children huddled in snowy streets, barefooted, dressed in rags and begged for food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Life in Warsaw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Grew gardens where they could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 even rooftops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Everyone was taxed-opened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soup kitchens with money 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Children dug holes under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walls or walked through sewers to smuggle food in-fast	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Some killed by SS but didn’t stop others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Schools for children and adults in back rooms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66000" y="956425"/>
            <a:ext cx="3177899" cy="205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Life in Warsaw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Doctors did studies on starvation- still used today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Newspapers published- could be killed if caught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Historians kept diaries and archives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Actors put on plays 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Religious services and studies remained important part of Jewish life</a:t>
            </a: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3350" y="3174250"/>
            <a:ext cx="4013774" cy="190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149525" y="205975"/>
            <a:ext cx="89945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Forced Labor-Ghettos and Labor Camps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Most German men at war front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Jews ran machines and assembled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parts in armament plants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Built factories, labor camps,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bridges, railroads, air-stips, tenches,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gas chambers and crematoria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3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Why would they help their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3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enemy?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07500" y="1020725"/>
            <a:ext cx="3043774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07500" y="2906675"/>
            <a:ext cx="3043774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Judenrat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Jewish councils inside the ghettos-were to carry out Nazi orders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Some seen as leaders and accepted the job- others chosen, usually weak-minded people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Easier to implement your rules when representative of the people tell them to do it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37425" y="3215775"/>
            <a:ext cx="4006500" cy="192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A Temporary Move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88400" y="940975"/>
            <a:ext cx="8952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Hitler hands the Jewish problem over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to the Reich Security Office (RSHA)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Commanded by Reinhard Heydrich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Ordered to move Jews east to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Government Central-Central Poland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Ghettos is large cities with access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to major railroads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Why near railroads?</a:t>
            </a:r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4450" y="1522900"/>
            <a:ext cx="2255275" cy="3022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Responsibilities of Judenrat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Set up Jewish police force-2,000 in Warsaw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Had to distribute the food-Problem?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When people refused work, Judenrat had to order Jewish police to round up those refusing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Workers damaged machines and made defective products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-killed a 100 people a day until culprits were caught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59800" y="205975"/>
            <a:ext cx="90308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0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Judenrats Make Selections for Death Camps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1941 Final Solution was made and Nazis made Judenrat pick those to be sent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when true intentions of the camps discovered, many committed suicide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Selected beggars, the aged, ill and dying in the streets and hospitals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In the end, Judenrat and police were forced onto the trains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Too Many Jews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As Hitler conquered the rest of Europe, it took more time to implement Anti-Semitism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Some resisted- if caught they were killed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Fear and terror were imposed by mass shootings to put people in their place</a:t>
            </a:r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3375" y="2865975"/>
            <a:ext cx="4730700" cy="2277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</a:pPr>
            <a:r>
              <a:t/>
            </a:r>
            <a:endParaRPr b="1" baseline="0" i="0" sz="3600" u="none" cap="none" strike="noStrik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0" baseline="0" i="0" sz="30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025" y="209325"/>
            <a:ext cx="7719423" cy="4724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</a:pPr>
            <a:r>
              <a:t/>
            </a:r>
            <a:endParaRPr b="1" baseline="0" i="0" sz="3600" u="none" cap="none" strike="noStrik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0" baseline="0" i="0" sz="30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400" y="269125"/>
            <a:ext cx="8328449" cy="465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Conditions of the Ghetto Set-Up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Forced labor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Deliberate starvation policy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No medical help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Given ½ hours notice to pack-took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only what they could carry on their backs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No mass murder system was yet </a:t>
            </a:r>
            <a:r>
              <a:rPr lang="en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apparent</a:t>
            </a: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5500" y="1008875"/>
            <a:ext cx="2518500" cy="246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Families Walk to the Ghettos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15030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Expected to find their own transportation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Bundles on their backs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Crying children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Elderly limping 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Some tried to escape to Russia-most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were sent to Siberian labor camps or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caught in the middle of Nazi/Russian war</a:t>
            </a: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83850" y="2021850"/>
            <a:ext cx="2660099" cy="312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First Sight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Slums of the cities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Most buildings had been bombed out by German invasion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Severely overcrowded- whole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families in one room</a:t>
            </a: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5675" y="0"/>
            <a:ext cx="2918400" cy="201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29125" y="2665250"/>
            <a:ext cx="3502550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Relocation to Poland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Czech and Austrian Jews taken to Polish ghettos by cattle train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Rumors spread- people went into hiding 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o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Suicide was common</a:t>
            </a: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0450" y="2953125"/>
            <a:ext cx="4105523" cy="187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41900" y="2681400"/>
            <a:ext cx="3323700" cy="214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b="1" baseline="0" i="0" lang="en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Cattle Cars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Packed so tightly, couldn’t sit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or barely breathe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Unheated, windowless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Barrels or buckets became 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bathrooms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Took several days to final destination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●"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Many got frostbite, sick or died of hunger on the way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86450" y="905325"/>
            <a:ext cx="3357599" cy="2196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