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36"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767361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Flying close to another object--in this case two planes and other skydivers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military does not use wingsuits as advanced parachutes are more efficient and safer than the suits. A member of the Army parachute team, the Golden Knights, set the world record for a wingsuit flight distance. Beyond this public relations stunt, it has been suggested that the military employ wingsuits for special ops missions which require stealth.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It’s suggested that before utilizing a wingsuit for either BASE jumping or skydiving that you have jumped (for either) a LOT. (50 suggested for BASE; skydiving training and 200 jumps for skydiving)</a:t>
            </a:r>
          </a:p>
          <a:p>
            <a:pPr rtl="0">
              <a:spcBef>
                <a:spcPts val="0"/>
              </a:spcBef>
              <a:buNone/>
            </a:pPr>
            <a:r>
              <a:rPr lang="en"/>
              <a:t>Skydiving wingsuit courses are available and finding a BASE wingsuiter mentor is recommended. Learning how is essential to safety.</a:t>
            </a:r>
          </a:p>
          <a:p>
            <a:pPr rtl="0">
              <a:spcBef>
                <a:spcPts val="0"/>
              </a:spcBef>
              <a:buNone/>
            </a:pPr>
            <a:r>
              <a:rPr lang="en"/>
              <a:t>Wingsuit equipment can be purchased or rented. Either way, it’s costly! Wicked Wingsuits will rent you a wingsuit for $200 a month or you could purchase a Squirrel wingsuit (with nut sack! Ha!) for about $1500.</a:t>
            </a:r>
          </a:p>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forces involved with wingsuits are essentially the same as every other flying thing. Weight is the force pulling the person toward the earth, lift is the force applied by the air that keeps the person aloft, and drag is the resistance caused by hitting air molecules as the person moves forward. The forward motion is primarily due to momentum in this case. Since there is nothing causing the person to move forward, there is no thrust. While there are ways to alter forward motion with a wingsuit, there is no forward propulsion.</a:t>
            </a:r>
          </a:p>
          <a:p>
            <a:pPr rtl="0">
              <a:spcBef>
                <a:spcPts val="0"/>
              </a:spcBef>
              <a:buNone/>
            </a:pPr>
            <a:endParaRPr/>
          </a:p>
          <a:p>
            <a:pPr>
              <a:spcBef>
                <a:spcPts val="0"/>
              </a:spcBef>
              <a:buNone/>
            </a:pPr>
            <a:r>
              <a:rPr lang="en"/>
              <a:t>Jumping with a wingsuit is essentially falling with style at it’s fanciest.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Notice how similar this is to the flying squirrels and other gliding critters we talked about week one.</a:t>
            </a:r>
          </a:p>
          <a:p>
            <a:pPr rtl="0">
              <a:spcBef>
                <a:spcPts val="0"/>
              </a:spcBef>
              <a:buNone/>
            </a:pPr>
            <a:endParaRPr/>
          </a:p>
          <a:p>
            <a:pPr rtl="0">
              <a:spcBef>
                <a:spcPts val="0"/>
              </a:spcBef>
              <a:buNone/>
            </a:pPr>
            <a:r>
              <a:rPr lang="en"/>
              <a:t>The wingsuit itself has very little solid structure--your body provides the frame. The wing surfaces connect the legs and spread between the body’s trunk and arms.</a:t>
            </a:r>
          </a:p>
          <a:p>
            <a:pPr rtl="0">
              <a:spcBef>
                <a:spcPts val="0"/>
              </a:spcBef>
              <a:buNone/>
            </a:pPr>
            <a:r>
              <a:rPr lang="en"/>
              <a:t>The jumper is equipped with a parachute for landing. This includes the primary parachute and a reserve chute for safety.</a:t>
            </a:r>
          </a:p>
          <a:p>
            <a:pPr rtl="0">
              <a:spcBef>
                <a:spcPts val="0"/>
              </a:spcBef>
              <a:buNone/>
            </a:pPr>
            <a:r>
              <a:rPr lang="en"/>
              <a:t>Emergency handles are in place to allow easy deployment of the reserve chute.</a:t>
            </a:r>
          </a:p>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Wingsuits don’t work at low points. You need to start at some altitude by either jumping out of a plane or jumping off from something tall (think buildings, cliffs, trees, etc.).</a:t>
            </a:r>
          </a:p>
          <a:p>
            <a:pPr rtl="0">
              <a:spcBef>
                <a:spcPts val="0"/>
              </a:spcBef>
              <a:buNone/>
            </a:pPr>
            <a:r>
              <a:rPr lang="en"/>
              <a:t>Like our gliding critters, this isn’t really flight. It’s gliding. Wingsuits are really just a way to turn you into the human equivalent of a flying squirrel.</a:t>
            </a:r>
          </a:p>
          <a:p>
            <a:pPr rtl="0">
              <a:spcBef>
                <a:spcPts val="0"/>
              </a:spcBef>
              <a:buNone/>
            </a:pPr>
            <a:r>
              <a:rPr lang="en"/>
              <a:t>Nothing pushes the person forward, backward, up, or down (except gravity…). Flights are generally short, but can be extended with a change in body position to allow for greater harnessing of air on the way down.</a:t>
            </a:r>
          </a:p>
          <a:p>
            <a:pPr>
              <a:spcBef>
                <a:spcPts val="0"/>
              </a:spcBef>
              <a:buNone/>
            </a:pPr>
            <a:r>
              <a:rPr lang="en"/>
              <a:t>There’s no steering wheel with a wingsuit. Turns are made by changing body position--for instance tilting to your left in order to turn left.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First minute and half--Tricks that can be performed by single person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997075" y="1095856"/>
            <a:ext cx="6400799" cy="1102500"/>
          </a:xfrm>
          <a:prstGeom prst="rect">
            <a:avLst/>
          </a:prstGeom>
        </p:spPr>
        <p:txBody>
          <a:bodyPr lIns="91425" tIns="91425" rIns="91425" bIns="91425" anchor="b" anchorCtr="0"/>
          <a:lstStyle>
            <a:lvl1pPr>
              <a:spcBef>
                <a:spcPts val="0"/>
              </a:spcBef>
              <a:buSzPct val="100000"/>
              <a:defRPr sz="4800" b="1"/>
            </a:lvl1pPr>
            <a:lvl2pPr>
              <a:spcBef>
                <a:spcPts val="0"/>
              </a:spcBef>
              <a:buSzPct val="100000"/>
              <a:defRPr sz="4800" b="1"/>
            </a:lvl2pPr>
            <a:lvl3pPr>
              <a:spcBef>
                <a:spcPts val="0"/>
              </a:spcBef>
              <a:buSzPct val="100000"/>
              <a:defRPr sz="4800" b="1"/>
            </a:lvl3pPr>
            <a:lvl4pPr>
              <a:spcBef>
                <a:spcPts val="0"/>
              </a:spcBef>
              <a:buSzPct val="100000"/>
              <a:defRPr sz="4800" b="1"/>
            </a:lvl4pPr>
            <a:lvl5pPr>
              <a:spcBef>
                <a:spcPts val="0"/>
              </a:spcBef>
              <a:buSzPct val="100000"/>
              <a:defRPr sz="4800" b="1"/>
            </a:lvl5pPr>
            <a:lvl6pPr>
              <a:spcBef>
                <a:spcPts val="0"/>
              </a:spcBef>
              <a:buSzPct val="100000"/>
              <a:defRPr sz="4800" b="1"/>
            </a:lvl6pPr>
            <a:lvl7pPr>
              <a:spcBef>
                <a:spcPts val="0"/>
              </a:spcBef>
              <a:buSzPct val="100000"/>
              <a:defRPr sz="4800" b="1"/>
            </a:lvl7pPr>
            <a:lvl8pPr>
              <a:spcBef>
                <a:spcPts val="0"/>
              </a:spcBef>
              <a:buSzPct val="100000"/>
              <a:defRPr sz="4800" b="1"/>
            </a:lvl8pPr>
            <a:lvl9pPr>
              <a:spcBef>
                <a:spcPts val="0"/>
              </a:spcBef>
              <a:buSzPct val="100000"/>
              <a:defRPr sz="4800" b="1"/>
            </a:lvl9pPr>
          </a:lstStyle>
          <a:p>
            <a:endParaRPr/>
          </a:p>
        </p:txBody>
      </p:sp>
      <p:sp>
        <p:nvSpPr>
          <p:cNvPr id="15" name="Shape 15"/>
          <p:cNvSpPr txBox="1">
            <a:spLocks noGrp="1"/>
          </p:cNvSpPr>
          <p:nvPr>
            <p:ph type="subTitle" idx="1"/>
          </p:nvPr>
        </p:nvSpPr>
        <p:spPr>
          <a:xfrm>
            <a:off x="1997075" y="2251802"/>
            <a:ext cx="6400799" cy="871800"/>
          </a:xfrm>
          <a:prstGeom prst="rect">
            <a:avLst/>
          </a:prstGeom>
        </p:spPr>
        <p:txBody>
          <a:bodyPr lIns="91425" tIns="91425" rIns="91425" bIns="91425" anchor="t" anchorCtr="0"/>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a:endParaRPr/>
          </a:p>
        </p:txBody>
      </p:sp>
      <p:sp>
        <p:nvSpPr>
          <p:cNvPr id="16" name="Shape 16"/>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3175" y="1307306"/>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152400" y="1307306"/>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152400" y="3226593"/>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2" name="Shape 22"/>
          <p:cNvSpPr/>
          <p:nvPr/>
        </p:nvSpPr>
        <p:spPr>
          <a:xfrm>
            <a:off x="152400" y="2614612"/>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3" name="Shape 23"/>
          <p:cNvSpPr/>
          <p:nvPr/>
        </p:nvSpPr>
        <p:spPr>
          <a:xfrm>
            <a:off x="984250" y="2614612"/>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4" name="Shape 2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5" name="Shape 25"/>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984250" y="3226593"/>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1" name="Shape 5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body" idx="1"/>
          </p:nvPr>
        </p:nvSpPr>
        <p:spPr>
          <a:xfrm>
            <a:off x="457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5" name="Shape 55"/>
          <p:cNvSpPr txBox="1">
            <a:spLocks noGrp="1"/>
          </p:cNvSpPr>
          <p:nvPr>
            <p:ph type="body" idx="2"/>
          </p:nvPr>
        </p:nvSpPr>
        <p:spPr>
          <a:xfrm>
            <a:off x="4648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6" name="Shape 56"/>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60" name="Shape 6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64" name="Shape 64"/>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5" name="Shape 65"/>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6" name="Shape 6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67" name="Shape 6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68" name="Shape 6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69" name="Shape 6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0" name="Shape 7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1" name="Shape 7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1574800" y="3320653"/>
            <a:ext cx="5486399" cy="513300"/>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74" name="Shape 7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75" name="Shape 75"/>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6" name="Shape 76"/>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7" name="Shape 77"/>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78" name="Shape 7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79" name="Shape 7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80" name="Shape 8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1" name="Shape 81"/>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2" name="Shape 8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a:endParaRPr/>
          </a:p>
        </p:txBody>
      </p:sp>
      <p:sp>
        <p:nvSpPr>
          <p:cNvPr id="7" name="Shape 7"/>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8" name="Shape 8"/>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12" name="Shape 12"/>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com/v/9o11F3ityls"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fNSQCWPyGVA"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com/v/FjSd6XATYBo"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c5S-SGxHjqw" TargetMode="External"/><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997075" y="1095850"/>
            <a:ext cx="6514499" cy="1102500"/>
          </a:xfrm>
          <a:prstGeom prst="rect">
            <a:avLst/>
          </a:prstGeom>
        </p:spPr>
        <p:txBody>
          <a:bodyPr lIns="91425" tIns="91425" rIns="91425" bIns="91425" anchor="b" anchorCtr="0">
            <a:noAutofit/>
          </a:bodyPr>
          <a:lstStyle/>
          <a:p>
            <a:pPr>
              <a:spcBef>
                <a:spcPts val="0"/>
              </a:spcBef>
              <a:buNone/>
            </a:pPr>
            <a:r>
              <a:rPr lang="en"/>
              <a:t>Science of Wingsuits:</a:t>
            </a:r>
          </a:p>
        </p:txBody>
      </p:sp>
      <p:sp>
        <p:nvSpPr>
          <p:cNvPr id="87" name="Shape 87"/>
          <p:cNvSpPr txBox="1">
            <a:spLocks noGrp="1"/>
          </p:cNvSpPr>
          <p:nvPr>
            <p:ph type="subTitle" idx="1"/>
          </p:nvPr>
        </p:nvSpPr>
        <p:spPr>
          <a:xfrm>
            <a:off x="1997075" y="2251802"/>
            <a:ext cx="6400799" cy="871800"/>
          </a:xfrm>
          <a:prstGeom prst="rect">
            <a:avLst/>
          </a:prstGeom>
        </p:spPr>
        <p:txBody>
          <a:bodyPr lIns="91425" tIns="91425" rIns="91425" bIns="91425" anchor="t" anchorCtr="0">
            <a:noAutofit/>
          </a:bodyPr>
          <a:lstStyle/>
          <a:p>
            <a:pPr>
              <a:spcBef>
                <a:spcPts val="0"/>
              </a:spcBef>
              <a:buNone/>
            </a:pPr>
            <a:r>
              <a:rPr lang="en"/>
              <a:t>Becoming a human flying squirrel</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Aerial Tricks</a:t>
            </a:r>
          </a:p>
        </p:txBody>
      </p:sp>
      <p:sp>
        <p:nvSpPr>
          <p:cNvPr id="153" name="Shape 15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54" name="Shape 154">
            <a:hlinkClick r:id="rId3"/>
          </p:cNvPr>
          <p:cNvSpPr/>
          <p:nvPr/>
        </p:nvSpPr>
        <p:spPr>
          <a:xfrm>
            <a:off x="1908486" y="1017675"/>
            <a:ext cx="5327024" cy="399525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Proximity Flying</a:t>
            </a:r>
          </a:p>
        </p:txBody>
      </p:sp>
      <p:sp>
        <p:nvSpPr>
          <p:cNvPr id="160" name="Shape 16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61" name="Shape 161">
            <a:hlinkClick r:id="rId3"/>
          </p:cNvPr>
          <p:cNvSpPr/>
          <p:nvPr/>
        </p:nvSpPr>
        <p:spPr>
          <a:xfrm>
            <a:off x="1851912" y="975237"/>
            <a:ext cx="5440166" cy="4080124"/>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Potential Military Use</a:t>
            </a:r>
          </a:p>
        </p:txBody>
      </p:sp>
      <p:sp>
        <p:nvSpPr>
          <p:cNvPr id="167" name="Shape 16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Special Ops Assaults</a:t>
            </a:r>
          </a:p>
          <a:p>
            <a:pPr lvl="0" rtl="0">
              <a:spcBef>
                <a:spcPts val="0"/>
              </a:spcBef>
              <a:buNone/>
            </a:pPr>
            <a:endParaRPr/>
          </a:p>
          <a:p>
            <a:pPr marL="457200" lvl="0" indent="-431800" rtl="0">
              <a:spcBef>
                <a:spcPts val="0"/>
              </a:spcBef>
              <a:buClr>
                <a:schemeClr val="lt1"/>
              </a:buClr>
              <a:buSzPct val="100000"/>
              <a:buFont typeface="Arial"/>
              <a:buChar char="●"/>
            </a:pPr>
            <a:r>
              <a:rPr lang="en"/>
              <a:t>Public Relations</a:t>
            </a:r>
          </a:p>
          <a:p>
            <a:pPr lvl="0">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Wingsuit Record</a:t>
            </a:r>
          </a:p>
        </p:txBody>
      </p:sp>
      <p:sp>
        <p:nvSpPr>
          <p:cNvPr id="173" name="Shape 17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74" name="Shape 174">
            <a:hlinkClick r:id="rId3"/>
          </p:cNvPr>
          <p:cNvSpPr/>
          <p:nvPr/>
        </p:nvSpPr>
        <p:spPr>
          <a:xfrm>
            <a:off x="1910337" y="1019050"/>
            <a:ext cx="5323324" cy="39925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Starting Out</a:t>
            </a:r>
          </a:p>
        </p:txBody>
      </p:sp>
      <p:sp>
        <p:nvSpPr>
          <p:cNvPr id="180" name="Shape 18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Experience BASE jumping or skydiving</a:t>
            </a:r>
          </a:p>
          <a:p>
            <a:pPr lvl="0" rtl="0">
              <a:spcBef>
                <a:spcPts val="0"/>
              </a:spcBef>
              <a:buNone/>
            </a:pPr>
            <a:endParaRPr/>
          </a:p>
          <a:p>
            <a:pPr marL="457200" lvl="0" indent="-431800" rtl="0">
              <a:spcBef>
                <a:spcPts val="0"/>
              </a:spcBef>
              <a:buClr>
                <a:schemeClr val="lt1"/>
              </a:buClr>
              <a:buSzPct val="100000"/>
              <a:buFont typeface="Arial"/>
              <a:buChar char="●"/>
            </a:pPr>
            <a:r>
              <a:rPr lang="en"/>
              <a:t>Learn how!</a:t>
            </a:r>
          </a:p>
          <a:p>
            <a:pPr lvl="0" rtl="0">
              <a:spcBef>
                <a:spcPts val="0"/>
              </a:spcBef>
              <a:buNone/>
            </a:pPr>
            <a:endParaRPr/>
          </a:p>
          <a:p>
            <a:pPr marL="457200" lvl="0" indent="-431800">
              <a:spcBef>
                <a:spcPts val="0"/>
              </a:spcBef>
              <a:buClr>
                <a:schemeClr val="lt1"/>
              </a:buClr>
              <a:buSzPct val="100000"/>
              <a:buFont typeface="Arial"/>
              <a:buChar char="●"/>
            </a:pPr>
            <a:r>
              <a:rPr lang="en"/>
              <a:t>Get equipment of your own</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t>
            </a:r>
            <a:r>
              <a:rPr lang="en-US" dirty="0"/>
              <a:t>T</a:t>
            </a:r>
            <a:r>
              <a:rPr lang="en-US" dirty="0" smtClean="0"/>
              <a:t>hese Guys? </a:t>
            </a:r>
            <a:endParaRPr lang="en-US" dirty="0"/>
          </a:p>
        </p:txBody>
      </p:sp>
      <p:pic>
        <p:nvPicPr>
          <p:cNvPr id="4" name="Picture 3"/>
          <p:cNvPicPr>
            <a:picLocks noChangeAspect="1"/>
          </p:cNvPicPr>
          <p:nvPr/>
        </p:nvPicPr>
        <p:blipFill>
          <a:blip r:embed="rId2"/>
          <a:stretch>
            <a:fillRect/>
          </a:stretch>
        </p:blipFill>
        <p:spPr>
          <a:xfrm>
            <a:off x="1761109" y="1063378"/>
            <a:ext cx="5452139" cy="3973010"/>
          </a:xfrm>
          <a:prstGeom prst="rect">
            <a:avLst/>
          </a:prstGeom>
        </p:spPr>
      </p:pic>
    </p:spTree>
    <p:extLst>
      <p:ext uri="{BB962C8B-B14F-4D97-AF65-F5344CB8AC3E}">
        <p14:creationId xmlns:p14="http://schemas.microsoft.com/office/powerpoint/2010/main" val="166918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Forces</a:t>
            </a:r>
          </a:p>
        </p:txBody>
      </p:sp>
      <p:sp>
        <p:nvSpPr>
          <p:cNvPr id="93" name="Shape 9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pic>
        <p:nvPicPr>
          <p:cNvPr id="94" name="Shape 94"/>
          <p:cNvPicPr preferRelativeResize="0"/>
          <p:nvPr/>
        </p:nvPicPr>
        <p:blipFill rotWithShape="1">
          <a:blip r:embed="rId3">
            <a:alphaModFix/>
          </a:blip>
          <a:srcRect l="9690" t="8584" r="23802" b="25382"/>
          <a:stretch/>
        </p:blipFill>
        <p:spPr>
          <a:xfrm>
            <a:off x="2139812" y="961912"/>
            <a:ext cx="4864374" cy="3219674"/>
          </a:xfrm>
          <a:prstGeom prst="rect">
            <a:avLst/>
          </a:prstGeom>
          <a:noFill/>
          <a:ln>
            <a:noFill/>
          </a:ln>
        </p:spPr>
      </p:pic>
      <p:sp>
        <p:nvSpPr>
          <p:cNvPr id="95" name="Shape 95"/>
          <p:cNvSpPr/>
          <p:nvPr/>
        </p:nvSpPr>
        <p:spPr>
          <a:xfrm rot="-5400000">
            <a:off x="1673550" y="2178150"/>
            <a:ext cx="448499" cy="7872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endParaRPr/>
          </a:p>
          <a:p>
            <a:pPr>
              <a:spcBef>
                <a:spcPts val="0"/>
              </a:spcBef>
              <a:buNone/>
            </a:pPr>
            <a:endParaRPr/>
          </a:p>
        </p:txBody>
      </p:sp>
      <p:sp>
        <p:nvSpPr>
          <p:cNvPr id="96" name="Shape 96"/>
          <p:cNvSpPr/>
          <p:nvPr/>
        </p:nvSpPr>
        <p:spPr>
          <a:xfrm rot="5400000">
            <a:off x="6490975" y="2178149"/>
            <a:ext cx="448499" cy="7872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a:p>
            <a:pPr lvl="0" rtl="0">
              <a:spcBef>
                <a:spcPts val="0"/>
              </a:spcBef>
              <a:buNone/>
            </a:pPr>
            <a:endParaRPr/>
          </a:p>
        </p:txBody>
      </p:sp>
      <p:sp>
        <p:nvSpPr>
          <p:cNvPr id="97" name="Shape 97"/>
          <p:cNvSpPr/>
          <p:nvPr/>
        </p:nvSpPr>
        <p:spPr>
          <a:xfrm rot="10800000">
            <a:off x="4214075" y="3394374"/>
            <a:ext cx="448499" cy="7872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a:p>
            <a:pPr lvl="0" rtl="0">
              <a:spcBef>
                <a:spcPts val="0"/>
              </a:spcBef>
              <a:buNone/>
            </a:pPr>
            <a:endParaRPr/>
          </a:p>
        </p:txBody>
      </p:sp>
      <p:sp>
        <p:nvSpPr>
          <p:cNvPr id="98" name="Shape 98"/>
          <p:cNvSpPr/>
          <p:nvPr/>
        </p:nvSpPr>
        <p:spPr>
          <a:xfrm>
            <a:off x="4214075" y="665550"/>
            <a:ext cx="448499" cy="7872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a:p>
            <a:pPr lvl="0" rtl="0">
              <a:spcBef>
                <a:spcPts val="0"/>
              </a:spcBef>
              <a:buNone/>
            </a:pPr>
            <a:endParaRPr/>
          </a:p>
        </p:txBody>
      </p:sp>
      <p:sp>
        <p:nvSpPr>
          <p:cNvPr id="99" name="Shape 99"/>
          <p:cNvSpPr txBox="1"/>
          <p:nvPr/>
        </p:nvSpPr>
        <p:spPr>
          <a:xfrm>
            <a:off x="4044725" y="3563725"/>
            <a:ext cx="787200" cy="448499"/>
          </a:xfrm>
          <a:prstGeom prst="rect">
            <a:avLst/>
          </a:prstGeom>
          <a:noFill/>
          <a:ln>
            <a:noFill/>
          </a:ln>
        </p:spPr>
        <p:txBody>
          <a:bodyPr lIns="91425" tIns="91425" rIns="91425" bIns="91425" anchor="t" anchorCtr="0">
            <a:noAutofit/>
          </a:bodyPr>
          <a:lstStyle/>
          <a:p>
            <a:pPr>
              <a:spcBef>
                <a:spcPts val="0"/>
              </a:spcBef>
              <a:buNone/>
            </a:pPr>
            <a:r>
              <a:rPr lang="en" b="1"/>
              <a:t>Weight</a:t>
            </a:r>
          </a:p>
        </p:txBody>
      </p:sp>
      <p:sp>
        <p:nvSpPr>
          <p:cNvPr id="100" name="Shape 100"/>
          <p:cNvSpPr txBox="1"/>
          <p:nvPr/>
        </p:nvSpPr>
        <p:spPr>
          <a:xfrm>
            <a:off x="1579950" y="2347500"/>
            <a:ext cx="635699" cy="448499"/>
          </a:xfrm>
          <a:prstGeom prst="rect">
            <a:avLst/>
          </a:prstGeom>
          <a:noFill/>
          <a:ln>
            <a:noFill/>
          </a:ln>
        </p:spPr>
        <p:txBody>
          <a:bodyPr lIns="91425" tIns="91425" rIns="91425" bIns="91425" anchor="t" anchorCtr="0">
            <a:noAutofit/>
          </a:bodyPr>
          <a:lstStyle/>
          <a:p>
            <a:pPr lvl="0" rtl="0">
              <a:spcBef>
                <a:spcPts val="0"/>
              </a:spcBef>
              <a:buNone/>
            </a:pPr>
            <a:r>
              <a:rPr lang="en" b="1"/>
              <a:t>Drag</a:t>
            </a:r>
          </a:p>
        </p:txBody>
      </p:sp>
      <p:sp>
        <p:nvSpPr>
          <p:cNvPr id="101" name="Shape 101"/>
          <p:cNvSpPr txBox="1"/>
          <p:nvPr/>
        </p:nvSpPr>
        <p:spPr>
          <a:xfrm>
            <a:off x="4193525" y="876600"/>
            <a:ext cx="489600" cy="365099"/>
          </a:xfrm>
          <a:prstGeom prst="rect">
            <a:avLst/>
          </a:prstGeom>
          <a:noFill/>
          <a:ln>
            <a:noFill/>
          </a:ln>
        </p:spPr>
        <p:txBody>
          <a:bodyPr lIns="91425" tIns="91425" rIns="91425" bIns="91425" anchor="t" anchorCtr="0">
            <a:noAutofit/>
          </a:bodyPr>
          <a:lstStyle/>
          <a:p>
            <a:pPr lvl="0" rtl="0">
              <a:spcBef>
                <a:spcPts val="0"/>
              </a:spcBef>
              <a:buNone/>
            </a:pPr>
            <a:r>
              <a:rPr lang="en" b="1"/>
              <a:t>Lift</a:t>
            </a:r>
          </a:p>
        </p:txBody>
      </p:sp>
      <p:sp>
        <p:nvSpPr>
          <p:cNvPr id="102" name="Shape 102"/>
          <p:cNvSpPr txBox="1"/>
          <p:nvPr/>
        </p:nvSpPr>
        <p:spPr>
          <a:xfrm>
            <a:off x="6113575" y="2347500"/>
            <a:ext cx="1203300" cy="448499"/>
          </a:xfrm>
          <a:prstGeom prst="rect">
            <a:avLst/>
          </a:prstGeom>
          <a:noFill/>
          <a:ln>
            <a:noFill/>
          </a:ln>
        </p:spPr>
        <p:txBody>
          <a:bodyPr lIns="91425" tIns="91425" rIns="91425" bIns="91425" anchor="t" anchorCtr="0">
            <a:noAutofit/>
          </a:bodyPr>
          <a:lstStyle/>
          <a:p>
            <a:pPr lvl="0" rtl="0">
              <a:spcBef>
                <a:spcPts val="0"/>
              </a:spcBef>
              <a:buNone/>
            </a:pPr>
            <a:r>
              <a:rPr lang="en" b="1"/>
              <a:t>Momentum</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Basic Structure</a:t>
            </a:r>
          </a:p>
        </p:txBody>
      </p:sp>
      <p:pic>
        <p:nvPicPr>
          <p:cNvPr id="108" name="Shape 108"/>
          <p:cNvPicPr preferRelativeResize="0"/>
          <p:nvPr/>
        </p:nvPicPr>
        <p:blipFill>
          <a:blip r:embed="rId3">
            <a:alphaModFix/>
          </a:blip>
          <a:stretch>
            <a:fillRect/>
          </a:stretch>
        </p:blipFill>
        <p:spPr>
          <a:xfrm>
            <a:off x="1880937" y="324237"/>
            <a:ext cx="5382125" cy="5382125"/>
          </a:xfrm>
          <a:prstGeom prst="rect">
            <a:avLst/>
          </a:prstGeom>
          <a:noFill/>
          <a:ln>
            <a:noFill/>
          </a:ln>
        </p:spPr>
      </p:pic>
      <p:cxnSp>
        <p:nvCxnSpPr>
          <p:cNvPr id="109" name="Shape 109"/>
          <p:cNvCxnSpPr/>
          <p:nvPr/>
        </p:nvCxnSpPr>
        <p:spPr>
          <a:xfrm rot="10800000" flipH="1">
            <a:off x="2022425" y="2670312"/>
            <a:ext cx="658200" cy="690000"/>
          </a:xfrm>
          <a:prstGeom prst="straightConnector1">
            <a:avLst/>
          </a:prstGeom>
          <a:noFill/>
          <a:ln w="19050" cap="flat">
            <a:solidFill>
              <a:srgbClr val="000000"/>
            </a:solidFill>
            <a:prstDash val="solid"/>
            <a:round/>
            <a:headEnd type="none" w="lg" len="lg"/>
            <a:tailEnd type="triangle" w="lg" len="lg"/>
          </a:ln>
        </p:spPr>
      </p:cxnSp>
      <p:cxnSp>
        <p:nvCxnSpPr>
          <p:cNvPr id="110" name="Shape 110"/>
          <p:cNvCxnSpPr/>
          <p:nvPr/>
        </p:nvCxnSpPr>
        <p:spPr>
          <a:xfrm rot="10800000" flipH="1">
            <a:off x="2042375" y="2570600"/>
            <a:ext cx="2123100" cy="807599"/>
          </a:xfrm>
          <a:prstGeom prst="straightConnector1">
            <a:avLst/>
          </a:prstGeom>
          <a:noFill/>
          <a:ln w="19050" cap="flat">
            <a:solidFill>
              <a:srgbClr val="000000"/>
            </a:solidFill>
            <a:prstDash val="solid"/>
            <a:round/>
            <a:headEnd type="none" w="lg" len="lg"/>
            <a:tailEnd type="triangle" w="lg" len="lg"/>
          </a:ln>
        </p:spPr>
      </p:cxnSp>
      <p:cxnSp>
        <p:nvCxnSpPr>
          <p:cNvPr id="111" name="Shape 111"/>
          <p:cNvCxnSpPr/>
          <p:nvPr/>
        </p:nvCxnSpPr>
        <p:spPr>
          <a:xfrm>
            <a:off x="2022425" y="3368225"/>
            <a:ext cx="1395600" cy="329100"/>
          </a:xfrm>
          <a:prstGeom prst="straightConnector1">
            <a:avLst/>
          </a:prstGeom>
          <a:noFill/>
          <a:ln w="19050" cap="flat">
            <a:solidFill>
              <a:srgbClr val="000000"/>
            </a:solidFill>
            <a:prstDash val="solid"/>
            <a:round/>
            <a:headEnd type="none" w="lg" len="lg"/>
            <a:tailEnd type="triangle" w="lg" len="lg"/>
          </a:ln>
        </p:spPr>
      </p:cxnSp>
      <p:cxnSp>
        <p:nvCxnSpPr>
          <p:cNvPr id="112" name="Shape 112"/>
          <p:cNvCxnSpPr/>
          <p:nvPr/>
        </p:nvCxnSpPr>
        <p:spPr>
          <a:xfrm flipH="1">
            <a:off x="5591075" y="1703575"/>
            <a:ext cx="1156199" cy="299099"/>
          </a:xfrm>
          <a:prstGeom prst="straightConnector1">
            <a:avLst/>
          </a:prstGeom>
          <a:noFill/>
          <a:ln w="19050" cap="flat">
            <a:solidFill>
              <a:srgbClr val="000000"/>
            </a:solidFill>
            <a:prstDash val="solid"/>
            <a:round/>
            <a:headEnd type="none" w="lg" len="lg"/>
            <a:tailEnd type="triangle" w="lg" len="lg"/>
          </a:ln>
        </p:spPr>
      </p:cxnSp>
      <p:sp>
        <p:nvSpPr>
          <p:cNvPr id="113" name="Shape 113"/>
          <p:cNvSpPr txBox="1"/>
          <p:nvPr/>
        </p:nvSpPr>
        <p:spPr>
          <a:xfrm>
            <a:off x="626825" y="3188800"/>
            <a:ext cx="1395600" cy="448499"/>
          </a:xfrm>
          <a:prstGeom prst="rect">
            <a:avLst/>
          </a:prstGeom>
          <a:noFill/>
          <a:ln>
            <a:noFill/>
          </a:ln>
        </p:spPr>
        <p:txBody>
          <a:bodyPr lIns="91425" tIns="91425" rIns="91425" bIns="91425" anchor="t" anchorCtr="0">
            <a:noAutofit/>
          </a:bodyPr>
          <a:lstStyle/>
          <a:p>
            <a:pPr>
              <a:spcBef>
                <a:spcPts val="0"/>
              </a:spcBef>
              <a:buNone/>
            </a:pPr>
            <a:r>
              <a:rPr lang="en"/>
              <a:t>Wing Surfaces</a:t>
            </a:r>
          </a:p>
        </p:txBody>
      </p:sp>
      <p:sp>
        <p:nvSpPr>
          <p:cNvPr id="114" name="Shape 114"/>
          <p:cNvSpPr txBox="1"/>
          <p:nvPr/>
        </p:nvSpPr>
        <p:spPr>
          <a:xfrm>
            <a:off x="6747275" y="1497125"/>
            <a:ext cx="1056600" cy="448499"/>
          </a:xfrm>
          <a:prstGeom prst="rect">
            <a:avLst/>
          </a:prstGeom>
          <a:noFill/>
          <a:ln>
            <a:noFill/>
          </a:ln>
        </p:spPr>
        <p:txBody>
          <a:bodyPr lIns="91425" tIns="91425" rIns="91425" bIns="91425" anchor="t" anchorCtr="0">
            <a:noAutofit/>
          </a:bodyPr>
          <a:lstStyle/>
          <a:p>
            <a:pPr lvl="0" rtl="0">
              <a:spcBef>
                <a:spcPts val="0"/>
              </a:spcBef>
              <a:buNone/>
            </a:pPr>
            <a:r>
              <a:rPr lang="en"/>
              <a:t>Parachute</a:t>
            </a:r>
          </a:p>
        </p:txBody>
      </p:sp>
      <p:sp>
        <p:nvSpPr>
          <p:cNvPr id="115" name="Shape 115"/>
          <p:cNvSpPr txBox="1"/>
          <p:nvPr/>
        </p:nvSpPr>
        <p:spPr>
          <a:xfrm>
            <a:off x="1384575" y="1434725"/>
            <a:ext cx="1156199" cy="448499"/>
          </a:xfrm>
          <a:prstGeom prst="rect">
            <a:avLst/>
          </a:prstGeom>
          <a:noFill/>
          <a:ln>
            <a:noFill/>
          </a:ln>
        </p:spPr>
        <p:txBody>
          <a:bodyPr lIns="91425" tIns="91425" rIns="91425" bIns="91425" anchor="t" anchorCtr="0">
            <a:noAutofit/>
          </a:bodyPr>
          <a:lstStyle/>
          <a:p>
            <a:pPr lvl="0" rtl="0">
              <a:spcBef>
                <a:spcPts val="0"/>
              </a:spcBef>
              <a:buNone/>
            </a:pPr>
            <a:r>
              <a:rPr lang="en"/>
              <a:t>Emergency Handles</a:t>
            </a:r>
          </a:p>
        </p:txBody>
      </p:sp>
      <p:cxnSp>
        <p:nvCxnSpPr>
          <p:cNvPr id="116" name="Shape 116"/>
          <p:cNvCxnSpPr/>
          <p:nvPr/>
        </p:nvCxnSpPr>
        <p:spPr>
          <a:xfrm>
            <a:off x="2461050" y="1773175"/>
            <a:ext cx="907199" cy="399000"/>
          </a:xfrm>
          <a:prstGeom prst="straightConnector1">
            <a:avLst/>
          </a:prstGeom>
          <a:noFill/>
          <a:ln w="19050" cap="flat">
            <a:solidFill>
              <a:srgbClr val="00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How it Works</a:t>
            </a:r>
          </a:p>
        </p:txBody>
      </p:sp>
      <p:sp>
        <p:nvSpPr>
          <p:cNvPr id="122" name="Shape 12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Need to start high</a:t>
            </a:r>
          </a:p>
          <a:p>
            <a:pPr lvl="0" rtl="0">
              <a:spcBef>
                <a:spcPts val="0"/>
              </a:spcBef>
              <a:buNone/>
            </a:pPr>
            <a:endParaRPr/>
          </a:p>
          <a:p>
            <a:pPr marL="457200" lvl="0" indent="-431800" rtl="0">
              <a:spcBef>
                <a:spcPts val="0"/>
              </a:spcBef>
              <a:buClr>
                <a:schemeClr val="lt1"/>
              </a:buClr>
              <a:buSzPct val="100000"/>
              <a:buFont typeface="Arial"/>
              <a:buChar char="●"/>
            </a:pPr>
            <a:r>
              <a:rPr lang="en"/>
              <a:t>Falling with style</a:t>
            </a:r>
          </a:p>
          <a:p>
            <a:pPr lvl="0" rtl="0">
              <a:spcBef>
                <a:spcPts val="0"/>
              </a:spcBef>
              <a:buNone/>
            </a:pPr>
            <a:endParaRPr/>
          </a:p>
          <a:p>
            <a:pPr marL="457200" lvl="0" indent="-431800" rtl="0">
              <a:spcBef>
                <a:spcPts val="0"/>
              </a:spcBef>
              <a:buClr>
                <a:schemeClr val="lt1"/>
              </a:buClr>
              <a:buSzPct val="100000"/>
              <a:buFont typeface="Arial"/>
              <a:buChar char="●"/>
            </a:pPr>
            <a:r>
              <a:rPr lang="en"/>
              <a:t>No propulsion</a:t>
            </a:r>
          </a:p>
          <a:p>
            <a:pPr lvl="0" rtl="0">
              <a:spcBef>
                <a:spcPts val="0"/>
              </a:spcBef>
              <a:buNone/>
            </a:pPr>
            <a:endParaRPr/>
          </a:p>
          <a:p>
            <a:pPr marL="457200" lvl="0" indent="-431800">
              <a:spcBef>
                <a:spcPts val="0"/>
              </a:spcBef>
              <a:buClr>
                <a:schemeClr val="lt1"/>
              </a:buClr>
              <a:buSzPct val="100000"/>
              <a:buFont typeface="Arial"/>
              <a:buChar char="●"/>
            </a:pPr>
            <a:r>
              <a:rPr lang="en"/>
              <a:t>Maneuver by changing body position </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endParaRPr/>
          </a:p>
        </p:txBody>
      </p:sp>
      <p:sp>
        <p:nvSpPr>
          <p:cNvPr id="128" name="Shape 12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a:spcBef>
                <a:spcPts val="0"/>
              </a:spcBef>
              <a:buNone/>
            </a:pPr>
            <a:endParaRPr/>
          </a:p>
        </p:txBody>
      </p:sp>
      <p:sp>
        <p:nvSpPr>
          <p:cNvPr id="129" name="Shape 129">
            <a:hlinkClick r:id="rId3"/>
          </p:cNvPr>
          <p:cNvSpPr/>
          <p:nvPr/>
        </p:nvSpPr>
        <p:spPr>
          <a:xfrm>
            <a:off x="1143000" y="0"/>
            <a:ext cx="6858000" cy="51435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Who Uses These Things?</a:t>
            </a:r>
          </a:p>
        </p:txBody>
      </p:sp>
      <p:sp>
        <p:nvSpPr>
          <p:cNvPr id="135" name="Shape 13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Used for recreation</a:t>
            </a:r>
          </a:p>
          <a:p>
            <a:pPr marL="914400" lvl="1" indent="-406400" rtl="0">
              <a:spcBef>
                <a:spcPts val="0"/>
              </a:spcBef>
              <a:buClr>
                <a:schemeClr val="lt1"/>
              </a:buClr>
              <a:buSzPct val="87500"/>
              <a:buFont typeface="Courier New"/>
              <a:buChar char="o"/>
            </a:pPr>
            <a:r>
              <a:rPr lang="en"/>
              <a:t>Base Jumping</a:t>
            </a:r>
          </a:p>
          <a:p>
            <a:pPr marL="914400" lvl="1" indent="-406400" rtl="0">
              <a:spcBef>
                <a:spcPts val="0"/>
              </a:spcBef>
              <a:buClr>
                <a:schemeClr val="lt1"/>
              </a:buClr>
              <a:buSzPct val="87500"/>
              <a:buFont typeface="Courier New"/>
              <a:buChar char="o"/>
            </a:pPr>
            <a:r>
              <a:rPr lang="en"/>
              <a:t>Sky Diving</a:t>
            </a:r>
          </a:p>
          <a:p>
            <a:pPr lvl="0" rtl="0">
              <a:spcBef>
                <a:spcPts val="0"/>
              </a:spcBef>
              <a:buNone/>
            </a:pPr>
            <a:endParaRPr/>
          </a:p>
          <a:p>
            <a:pPr marL="457200" lvl="0" indent="-431800">
              <a:spcBef>
                <a:spcPts val="0"/>
              </a:spcBef>
              <a:buClr>
                <a:schemeClr val="lt1"/>
              </a:buClr>
              <a:buSzPct val="100000"/>
              <a:buFont typeface="Arial"/>
              <a:buChar char="●"/>
            </a:pPr>
            <a:r>
              <a:rPr lang="en"/>
              <a:t>Military potential</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Recreational Use</a:t>
            </a:r>
          </a:p>
        </p:txBody>
      </p:sp>
      <p:sp>
        <p:nvSpPr>
          <p:cNvPr id="141" name="Shape 14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BASE Jumping</a:t>
            </a:r>
          </a:p>
          <a:p>
            <a:pPr marL="914400" lvl="1" indent="-406400" rtl="0">
              <a:spcBef>
                <a:spcPts val="0"/>
              </a:spcBef>
              <a:buClr>
                <a:schemeClr val="lt1"/>
              </a:buClr>
              <a:buSzPct val="87500"/>
              <a:buFont typeface="Courier New"/>
              <a:buChar char="o"/>
            </a:pPr>
            <a:r>
              <a:rPr lang="en"/>
              <a:t>Jumping from buildings, antennae, spans, or earth</a:t>
            </a:r>
          </a:p>
          <a:p>
            <a:pPr marL="914400" lvl="1" indent="-406400" rtl="0">
              <a:spcBef>
                <a:spcPts val="0"/>
              </a:spcBef>
              <a:buClr>
                <a:schemeClr val="lt1"/>
              </a:buClr>
              <a:buSzPct val="87500"/>
              <a:buFont typeface="Courier New"/>
              <a:buChar char="o"/>
            </a:pPr>
            <a:r>
              <a:rPr lang="en"/>
              <a:t>Can be done with or without a wingsuit</a:t>
            </a:r>
          </a:p>
          <a:p>
            <a:pPr marL="914400" lvl="1" indent="-406400">
              <a:spcBef>
                <a:spcPts val="0"/>
              </a:spcBef>
              <a:buClr>
                <a:schemeClr val="lt1"/>
              </a:buClr>
              <a:buSzPct val="87500"/>
              <a:buFont typeface="Courier New"/>
              <a:buChar char="o"/>
            </a:pPr>
            <a:r>
              <a:rPr lang="en"/>
              <a:t>Wingsuits add interest and an adrenaline surge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Recreational Use</a:t>
            </a:r>
          </a:p>
        </p:txBody>
      </p:sp>
      <p:sp>
        <p:nvSpPr>
          <p:cNvPr id="147" name="Shape 14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Sky Diving</a:t>
            </a:r>
          </a:p>
          <a:p>
            <a:pPr marL="914400" lvl="1" indent="-406400" rtl="0">
              <a:spcBef>
                <a:spcPts val="0"/>
              </a:spcBef>
              <a:buClr>
                <a:schemeClr val="lt1"/>
              </a:buClr>
              <a:buSzPct val="87500"/>
              <a:buFont typeface="Courier New"/>
              <a:buChar char="o"/>
            </a:pPr>
            <a:r>
              <a:rPr lang="en"/>
              <a:t>Jumping out of a plane</a:t>
            </a:r>
          </a:p>
          <a:p>
            <a:pPr marL="914400" lvl="1" indent="-406400" rtl="0">
              <a:spcBef>
                <a:spcPts val="0"/>
              </a:spcBef>
              <a:buClr>
                <a:schemeClr val="lt1"/>
              </a:buClr>
              <a:buSzPct val="87500"/>
              <a:buFont typeface="Courier New"/>
              <a:buChar char="o"/>
            </a:pPr>
            <a:r>
              <a:rPr lang="en"/>
              <a:t>Can be done with or without a wingsuit</a:t>
            </a:r>
          </a:p>
          <a:p>
            <a:pPr marL="914400" lvl="1" indent="-406400">
              <a:spcBef>
                <a:spcPts val="0"/>
              </a:spcBef>
              <a:buClr>
                <a:schemeClr val="lt1"/>
              </a:buClr>
              <a:buSzPct val="87500"/>
              <a:buFont typeface="Courier New"/>
              <a:buChar char="o"/>
            </a:pPr>
            <a:r>
              <a:rPr lang="en"/>
              <a:t>Wingsuits can allow for greater maneuverability and different aerial tricks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674</Words>
  <Application>Microsoft Macintosh PowerPoint</Application>
  <PresentationFormat>On-screen Show (16:9)</PresentationFormat>
  <Paragraphs>67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steps</vt:lpstr>
      <vt:lpstr>Science of Wingsuits:</vt:lpstr>
      <vt:lpstr>Remember These Guys? </vt:lpstr>
      <vt:lpstr>Forces</vt:lpstr>
      <vt:lpstr>Basic Structure</vt:lpstr>
      <vt:lpstr>How it Works</vt:lpstr>
      <vt:lpstr>PowerPoint Presentation</vt:lpstr>
      <vt:lpstr>Who Uses These Things?</vt:lpstr>
      <vt:lpstr>Recreational Use</vt:lpstr>
      <vt:lpstr>Recreational Use</vt:lpstr>
      <vt:lpstr>Aerial Tricks</vt:lpstr>
      <vt:lpstr>Proximity Flying</vt:lpstr>
      <vt:lpstr>Potential Military Use</vt:lpstr>
      <vt:lpstr>Wingsuit Record</vt:lpstr>
      <vt:lpstr>Starting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of Wingsuits:</dc:title>
  <cp:lastModifiedBy>James</cp:lastModifiedBy>
  <cp:revision>2</cp:revision>
  <dcterms:modified xsi:type="dcterms:W3CDTF">2015-05-18T13:56:36Z</dcterms:modified>
</cp:coreProperties>
</file>