
<file path=[Content_Types].xml><?xml version="1.0" encoding="utf-8"?>
<Types xmlns="http://schemas.openxmlformats.org/package/2006/content-types">
  <Default ContentType="image/jpeg" Extension="jpg"/>
  <Default ContentType="application/vnd.openxmlformats-package.relationships+xml" Extension="rels"/>
  <Default ContentType="image/png" Extension="png"/>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8.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7.xml"/>
  <Override ContentType="application/vnd.openxmlformats-officedocument.presentationml.slide+xml" PartName="/ppt/slides/slide1.xml"/>
  <Override ContentType="application/vnd.openxmlformats-officedocument.presentationml.slide+xml" PartName="/ppt/slides/slide8.xml"/>
  <Override ContentType="application/vnd.openxmlformats-officedocument.presentationml.slide+xml" PartName="/ppt/slides/slide4.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 Type="http://schemas.openxmlformats.org/officeDocument/2006/relationships/presProps" Target="presProps.xml"/><Relationship Id="rId12" Type="http://schemas.openxmlformats.org/officeDocument/2006/relationships/slide" Target="slides/slide7.xml"/><Relationship Id="rId13" Type="http://schemas.openxmlformats.org/officeDocument/2006/relationships/slide" Target="slides/slide8.xml"/><Relationship Id="rId1" Type="http://schemas.openxmlformats.org/officeDocument/2006/relationships/theme" Target="theme/theme3.xml"/><Relationship Id="rId4" Type="http://schemas.openxmlformats.org/officeDocument/2006/relationships/slideMaster" Target="slideMasters/slideMaster1.xml"/><Relationship Id="rId10" Type="http://schemas.openxmlformats.org/officeDocument/2006/relationships/slide" Target="slides/slide5.xml"/><Relationship Id="rId3" Type="http://schemas.openxmlformats.org/officeDocument/2006/relationships/tableStyles" Target="tableStyles.xml"/><Relationship Id="rId11" Type="http://schemas.openxmlformats.org/officeDocument/2006/relationships/slide" Target="slides/slide6.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hyperlink" Target="http://www.msichicago.org/online-science/activities/activity-detail/activities/make-and-fly-a-helicopter/browseactivities/0/" TargetMode="Externa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 name="Shape 37"/>
        <p:cNvGrpSpPr/>
        <p:nvPr/>
      </p:nvGrpSpPr>
      <p:grpSpPr>
        <a:xfrm>
          <a:off x="0" y="0"/>
          <a:ext cx="0" cy="0"/>
          <a:chOff x="0" y="0"/>
          <a:chExt cx="0" cy="0"/>
        </a:xfrm>
      </p:grpSpPr>
      <p:sp>
        <p:nvSpPr>
          <p:cNvPr id="38" name="Shape 3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9" name="Shape 3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 name="Shape 43"/>
        <p:cNvGrpSpPr/>
        <p:nvPr/>
      </p:nvGrpSpPr>
      <p:grpSpPr>
        <a:xfrm>
          <a:off x="0" y="0"/>
          <a:ext cx="0" cy="0"/>
          <a:chOff x="0" y="0"/>
          <a:chExt cx="0" cy="0"/>
        </a:xfrm>
      </p:grpSpPr>
      <p:sp>
        <p:nvSpPr>
          <p:cNvPr id="44" name="Shape 4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45" name="Shape 45"/>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Since the blades of a helicopter rotate, they don’t need to move forward to create lift. That means that there’s no need for a runway to get the blades up to the proper speed. Helicopters can get the blades up to speed without moving.</a:t>
            </a:r>
          </a:p>
          <a:p>
            <a:pPr rtl="0">
              <a:spcBef>
                <a:spcPts val="0"/>
              </a:spcBef>
              <a:buNone/>
            </a:pPr>
            <a:r>
              <a:rPr lang="en"/>
              <a:t>Blades rotating to create lift also allows a helicopter to hover since they don’t need to move forward to stay in the air. The same principle allows helicopters to land and maneuver very specifically as well. They are better able to land in a particular spot.</a:t>
            </a:r>
          </a:p>
          <a:p>
            <a:pPr>
              <a:spcBef>
                <a:spcPts val="0"/>
              </a:spcBef>
              <a:buNone/>
            </a:pPr>
            <a:r>
              <a:rPr lang="en"/>
              <a:t>Helicopters are often used for emergency situations because of these advantages.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 name="Shape 49"/>
        <p:cNvGrpSpPr/>
        <p:nvPr/>
      </p:nvGrpSpPr>
      <p:grpSpPr>
        <a:xfrm>
          <a:off x="0" y="0"/>
          <a:ext cx="0" cy="0"/>
          <a:chOff x="0" y="0"/>
          <a:chExt cx="0" cy="0"/>
        </a:xfrm>
      </p:grpSpPr>
      <p:sp>
        <p:nvSpPr>
          <p:cNvPr id="50" name="Shape 5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1" name="Shape 51"/>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Helicopters are best used for short distance travel as they can only hold a limited amount of fuel and it requires a lot of energy to keep the blades spinning at the right speed. Helicopters also have limited carrying capacity. More weight requires faster spinning blades or more blades to keep the helicopter at a particular altitude. Since blades can only spin so fast (due to physical limitations), the helicopters can only be so heavy and still be functional.</a:t>
            </a:r>
          </a:p>
          <a:p>
            <a:pPr rtl="0">
              <a:spcBef>
                <a:spcPts val="0"/>
              </a:spcBef>
              <a:buNone/>
            </a:pPr>
            <a:r>
              <a:rPr lang="en"/>
              <a:t>The number of moving parts on a helicopter is much greater than the number of moving parts on an airplane. This means that the cost of maintaining a helicopter is much greater and there is a greater potential for problems.</a:t>
            </a:r>
          </a:p>
          <a:p>
            <a:pPr>
              <a:spcBef>
                <a:spcPts val="0"/>
              </a:spcBef>
              <a:buNone/>
            </a:pPr>
            <a:r>
              <a:rPr lang="en"/>
              <a:t>Due to design limitations, helicopters are not able to travel very quickly which means trips take longer.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8" name="Shape 58"/>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We’ll focus on a few of the most important parts to a helicopter.</a:t>
            </a:r>
          </a:p>
          <a:p>
            <a:pPr rtl="0">
              <a:spcBef>
                <a:spcPts val="0"/>
              </a:spcBef>
              <a:buNone/>
            </a:pPr>
            <a:r>
              <a:rPr lang="en"/>
              <a:t>Rotor blade--similar to the wing of an airplane; creates lift when spinning</a:t>
            </a:r>
          </a:p>
          <a:p>
            <a:pPr rtl="0">
              <a:spcBef>
                <a:spcPts val="0"/>
              </a:spcBef>
              <a:buNone/>
            </a:pPr>
            <a:r>
              <a:rPr lang="en"/>
              <a:t>Stabilizer bar--provides counterweight for rotor blades to keep helicopter balanced</a:t>
            </a:r>
          </a:p>
          <a:p>
            <a:pPr rtl="0">
              <a:spcBef>
                <a:spcPts val="0"/>
              </a:spcBef>
              <a:buNone/>
            </a:pPr>
            <a:r>
              <a:rPr lang="en"/>
              <a:t>Main rotor and mast work to support the stabilizer bar and rotor blades.</a:t>
            </a:r>
          </a:p>
          <a:p>
            <a:pPr rtl="0">
              <a:spcBef>
                <a:spcPts val="0"/>
              </a:spcBef>
              <a:buNone/>
            </a:pPr>
            <a:r>
              <a:rPr lang="en"/>
              <a:t>Engine--burns fuel to spin the rotor blades</a:t>
            </a:r>
          </a:p>
          <a:p>
            <a:pPr rtl="0">
              <a:spcBef>
                <a:spcPts val="0"/>
              </a:spcBef>
              <a:buNone/>
            </a:pPr>
            <a:r>
              <a:rPr lang="en"/>
              <a:t>Cockpit--area where pilot, passengers, or cargo are carried</a:t>
            </a:r>
          </a:p>
          <a:p>
            <a:pPr rtl="0">
              <a:spcBef>
                <a:spcPts val="0"/>
              </a:spcBef>
              <a:buNone/>
            </a:pPr>
            <a:r>
              <a:rPr lang="en"/>
              <a:t>Landing skid--provides support for the helicopter on the ground</a:t>
            </a:r>
          </a:p>
          <a:p>
            <a:pPr rtl="0">
              <a:spcBef>
                <a:spcPts val="0"/>
              </a:spcBef>
              <a:buNone/>
            </a:pPr>
            <a:r>
              <a:rPr lang="en"/>
              <a:t>Horizontal Stabilizer--helps keep the helicopter from tipping to either side during flight</a:t>
            </a:r>
          </a:p>
          <a:p>
            <a:pPr rtl="0">
              <a:spcBef>
                <a:spcPts val="0"/>
              </a:spcBef>
              <a:buNone/>
            </a:pPr>
            <a:r>
              <a:rPr lang="en"/>
              <a:t>Rudder--aids in steering the helicopter</a:t>
            </a:r>
          </a:p>
          <a:p>
            <a:pPr>
              <a:spcBef>
                <a:spcPts val="0"/>
              </a:spcBef>
              <a:buNone/>
            </a:pPr>
            <a:r>
              <a:rPr lang="en"/>
              <a:t>Tail Rotor--keeps the body of the helicopter from spinning in the opposite direction of the blades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65" name="Shape 6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Remember: This shape allows the air to travel over the blade faster than it does under it, which causes the air to push the aircraft upwards.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2" name="Shape 7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Stop at 2:09</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8" name="Shape 78"/>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Patients who need to be rushed to a different hospital are transported via helicopter if an ambulance will not be fast enough.</a:t>
            </a:r>
          </a:p>
          <a:p>
            <a:pPr rtl="0">
              <a:spcBef>
                <a:spcPts val="0"/>
              </a:spcBef>
              <a:buNone/>
            </a:pPr>
            <a:r>
              <a:rPr lang="en"/>
              <a:t>Due to their ability to hover over a specific area, helicopters are ideal for rescue missions. They have the ability to hover over an area while a rope or ladder is lowered to retrieve the person or people in trouble. This also allows them to be used for fighting serious forest fires as they can more precisely deliver the water to the main portion of the fire.</a:t>
            </a:r>
          </a:p>
          <a:p>
            <a:pPr rtl="0">
              <a:spcBef>
                <a:spcPts val="0"/>
              </a:spcBef>
              <a:buNone/>
            </a:pPr>
            <a:r>
              <a:rPr lang="en"/>
              <a:t>Helicopters are used by the police and military for more precise missions. Helicopters can be used to search an area for people, vehicles, or dangers. They can be used, primarily in the military, to deliver supplies or retrieve wounded individuals. They can also be used to drop off people in areas that are difficult to reach by foot and impossible to reach by plane.</a:t>
            </a:r>
          </a:p>
          <a:p>
            <a:pPr rtl="0">
              <a:spcBef>
                <a:spcPts val="0"/>
              </a:spcBef>
              <a:buNone/>
            </a:pPr>
            <a:r>
              <a:rPr lang="en"/>
              <a:t>Tours of cities can be given in helicopters and can give people a good look at classic skylines or other landmarks.</a:t>
            </a:r>
          </a:p>
          <a:p>
            <a:pPr>
              <a:spcBef>
                <a:spcPts val="0"/>
              </a:spcBef>
              <a:buNone/>
            </a:pPr>
            <a:r>
              <a:rPr lang="en"/>
              <a:t>Helicopters can provide an ‘eye in the sky’ to help monitor traffic in regularly congested areas.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84" name="Shape 84"/>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u="sng">
                <a:solidFill>
                  <a:schemeClr val="hlink"/>
                </a:solidFill>
                <a:hlinkClick r:id="rId2"/>
              </a:rPr>
              <a:t>http://www.msichicago.org/online-science/activities/activity-detail/activities/make-and-fly-a-helicopter/browseactivities/0/</a:t>
            </a:r>
          </a:p>
          <a:p>
            <a:pPr rtl="0">
              <a:spcBef>
                <a:spcPts val="0"/>
              </a:spcBef>
              <a:buNone/>
            </a:pPr>
            <a:r>
              <a:t/>
            </a:r>
            <a:endParaRPr/>
          </a:p>
          <a:p>
            <a:pPr>
              <a:spcBef>
                <a:spcPts val="0"/>
              </a:spcBef>
              <a:buNone/>
            </a:pPr>
            <a:r>
              <a:rPr lang="en"/>
              <a:t>Here are the folding instructions. You can also download the template from this website or get it from the shared folder for this section. Have them record observations and changes to their simple helicopters.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p:nvPr/>
        </p:nvSpPr>
        <p:spPr>
          <a:xfrm flipH="1" rot="10800000">
            <a:off x="0" y="3093234"/>
            <a:ext cx="8458200" cy="712499"/>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10" name="Shape 10"/>
          <p:cNvSpPr txBox="1"/>
          <p:nvPr>
            <p:ph type="ctrTitle"/>
          </p:nvPr>
        </p:nvSpPr>
        <p:spPr>
          <a:xfrm>
            <a:off x="685800" y="1300757"/>
            <a:ext cx="7772400" cy="1684199"/>
          </a:xfrm>
          <a:prstGeom prst="rect">
            <a:avLst/>
          </a:prstGeom>
        </p:spPr>
        <p:txBody>
          <a:bodyPr anchorCtr="0" anchor="b" bIns="91425" lIns="91425" rIns="91425" tIns="91425"/>
          <a:lstStyle>
            <a:lvl1pPr>
              <a:spcBef>
                <a:spcPts val="0"/>
              </a:spcBef>
              <a:buClr>
                <a:schemeClr val="dk2"/>
              </a:buClr>
              <a:buSzPct val="100000"/>
              <a:defRPr sz="7200">
                <a:solidFill>
                  <a:schemeClr val="dk2"/>
                </a:solidFill>
              </a:defRPr>
            </a:lvl1pPr>
            <a:lvl2pPr>
              <a:spcBef>
                <a:spcPts val="0"/>
              </a:spcBef>
              <a:buClr>
                <a:schemeClr val="dk2"/>
              </a:buClr>
              <a:buSzPct val="100000"/>
              <a:defRPr sz="7200">
                <a:solidFill>
                  <a:schemeClr val="dk2"/>
                </a:solidFill>
              </a:defRPr>
            </a:lvl2pPr>
            <a:lvl3pPr>
              <a:spcBef>
                <a:spcPts val="0"/>
              </a:spcBef>
              <a:buClr>
                <a:schemeClr val="dk2"/>
              </a:buClr>
              <a:buSzPct val="100000"/>
              <a:defRPr sz="7200">
                <a:solidFill>
                  <a:schemeClr val="dk2"/>
                </a:solidFill>
              </a:defRPr>
            </a:lvl3pPr>
            <a:lvl4pPr>
              <a:spcBef>
                <a:spcPts val="0"/>
              </a:spcBef>
              <a:buClr>
                <a:schemeClr val="dk2"/>
              </a:buClr>
              <a:buSzPct val="100000"/>
              <a:defRPr sz="7200">
                <a:solidFill>
                  <a:schemeClr val="dk2"/>
                </a:solidFill>
              </a:defRPr>
            </a:lvl4pPr>
            <a:lvl5pPr>
              <a:spcBef>
                <a:spcPts val="0"/>
              </a:spcBef>
              <a:buClr>
                <a:schemeClr val="dk2"/>
              </a:buClr>
              <a:buSzPct val="100000"/>
              <a:defRPr sz="7200">
                <a:solidFill>
                  <a:schemeClr val="dk2"/>
                </a:solidFill>
              </a:defRPr>
            </a:lvl5pPr>
            <a:lvl6pPr>
              <a:spcBef>
                <a:spcPts val="0"/>
              </a:spcBef>
              <a:buClr>
                <a:schemeClr val="dk2"/>
              </a:buClr>
              <a:buSzPct val="100000"/>
              <a:defRPr sz="7200">
                <a:solidFill>
                  <a:schemeClr val="dk2"/>
                </a:solidFill>
              </a:defRPr>
            </a:lvl6pPr>
            <a:lvl7pPr>
              <a:spcBef>
                <a:spcPts val="0"/>
              </a:spcBef>
              <a:buClr>
                <a:schemeClr val="dk2"/>
              </a:buClr>
              <a:buSzPct val="100000"/>
              <a:defRPr sz="7200">
                <a:solidFill>
                  <a:schemeClr val="dk2"/>
                </a:solidFill>
              </a:defRPr>
            </a:lvl7pPr>
            <a:lvl8pPr>
              <a:spcBef>
                <a:spcPts val="0"/>
              </a:spcBef>
              <a:buClr>
                <a:schemeClr val="dk2"/>
              </a:buClr>
              <a:buSzPct val="100000"/>
              <a:defRPr sz="7200">
                <a:solidFill>
                  <a:schemeClr val="dk2"/>
                </a:solidFill>
              </a:defRPr>
            </a:lvl8pPr>
            <a:lvl9pPr>
              <a:spcBef>
                <a:spcPts val="0"/>
              </a:spcBef>
              <a:buClr>
                <a:schemeClr val="dk2"/>
              </a:buClr>
              <a:buSzPct val="100000"/>
              <a:defRPr sz="7200">
                <a:solidFill>
                  <a:schemeClr val="dk2"/>
                </a:solidFill>
              </a:defRPr>
            </a:lvl9pPr>
          </a:lstStyle>
          <a:p/>
        </p:txBody>
      </p:sp>
      <p:sp>
        <p:nvSpPr>
          <p:cNvPr id="11" name="Shape 11"/>
          <p:cNvSpPr txBox="1"/>
          <p:nvPr>
            <p:ph idx="1" type="subTitle"/>
          </p:nvPr>
        </p:nvSpPr>
        <p:spPr>
          <a:xfrm>
            <a:off x="685800" y="3093357"/>
            <a:ext cx="7772400" cy="712499"/>
          </a:xfrm>
          <a:prstGeom prst="rect">
            <a:avLst/>
          </a:prstGeom>
        </p:spPr>
        <p:txBody>
          <a:bodyPr anchorCtr="0" anchor="ctr" bIns="91425" lIns="91425" rIns="91425" tIns="91425"/>
          <a:lstStyle>
            <a:lvl1pPr>
              <a:spcBef>
                <a:spcPts val="0"/>
              </a:spcBef>
              <a:buClr>
                <a:schemeClr val="lt2"/>
              </a:buClr>
              <a:buNone/>
              <a:defRPr b="1">
                <a:solidFill>
                  <a:schemeClr val="lt2"/>
                </a:solidFill>
              </a:defRPr>
            </a:lvl1pPr>
            <a:lvl2pPr>
              <a:spcBef>
                <a:spcPts val="0"/>
              </a:spcBef>
              <a:buClr>
                <a:schemeClr val="lt2"/>
              </a:buClr>
              <a:buSzPct val="100000"/>
              <a:buNone/>
              <a:defRPr b="1" sz="3000">
                <a:solidFill>
                  <a:schemeClr val="lt2"/>
                </a:solidFill>
              </a:defRPr>
            </a:lvl2pPr>
            <a:lvl3pPr>
              <a:spcBef>
                <a:spcPts val="0"/>
              </a:spcBef>
              <a:buClr>
                <a:schemeClr val="lt2"/>
              </a:buClr>
              <a:buSzPct val="100000"/>
              <a:buNone/>
              <a:defRPr b="1" sz="3000">
                <a:solidFill>
                  <a:schemeClr val="lt2"/>
                </a:solidFill>
              </a:defRPr>
            </a:lvl3pPr>
            <a:lvl4pPr>
              <a:spcBef>
                <a:spcPts val="0"/>
              </a:spcBef>
              <a:buClr>
                <a:schemeClr val="lt2"/>
              </a:buClr>
              <a:buSzPct val="100000"/>
              <a:buNone/>
              <a:defRPr b="1" sz="3000">
                <a:solidFill>
                  <a:schemeClr val="lt2"/>
                </a:solidFill>
              </a:defRPr>
            </a:lvl4pPr>
            <a:lvl5pPr>
              <a:spcBef>
                <a:spcPts val="0"/>
              </a:spcBef>
              <a:buClr>
                <a:schemeClr val="lt2"/>
              </a:buClr>
              <a:buSzPct val="100000"/>
              <a:buNone/>
              <a:defRPr b="1" sz="3000">
                <a:solidFill>
                  <a:schemeClr val="lt2"/>
                </a:solidFill>
              </a:defRPr>
            </a:lvl5pPr>
            <a:lvl6pPr>
              <a:spcBef>
                <a:spcPts val="0"/>
              </a:spcBef>
              <a:buClr>
                <a:schemeClr val="lt2"/>
              </a:buClr>
              <a:buSzPct val="100000"/>
              <a:buNone/>
              <a:defRPr b="1" sz="3000">
                <a:solidFill>
                  <a:schemeClr val="lt2"/>
                </a:solidFill>
              </a:defRPr>
            </a:lvl6pPr>
            <a:lvl7pPr>
              <a:spcBef>
                <a:spcPts val="0"/>
              </a:spcBef>
              <a:buClr>
                <a:schemeClr val="lt2"/>
              </a:buClr>
              <a:buSzPct val="100000"/>
              <a:buNone/>
              <a:defRPr b="1" sz="3000">
                <a:solidFill>
                  <a:schemeClr val="lt2"/>
                </a:solidFill>
              </a:defRPr>
            </a:lvl7pPr>
            <a:lvl8pPr>
              <a:spcBef>
                <a:spcPts val="0"/>
              </a:spcBef>
              <a:buClr>
                <a:schemeClr val="lt2"/>
              </a:buClr>
              <a:buSzPct val="100000"/>
              <a:buNone/>
              <a:defRPr b="1" sz="3000">
                <a:solidFill>
                  <a:schemeClr val="lt2"/>
                </a:solidFill>
              </a:defRPr>
            </a:lvl8pPr>
            <a:lvl9pPr>
              <a:spcBef>
                <a:spcPts val="0"/>
              </a:spcBef>
              <a:buClr>
                <a:schemeClr val="lt2"/>
              </a:buClr>
              <a:buSzPct val="100000"/>
              <a:buNone/>
              <a:defRPr b="1" sz="3000">
                <a:solidFill>
                  <a:schemeClr val="lt2"/>
                </a:solidFill>
              </a:defRPr>
            </a:lvl9pPr>
          </a:lstStyle>
          <a:p/>
        </p:txBody>
      </p:sp>
      <p:sp>
        <p:nvSpPr>
          <p:cNvPr id="12" name="Shape 12"/>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3" name="Shape 13"/>
        <p:cNvGrpSpPr/>
        <p:nvPr/>
      </p:nvGrpSpPr>
      <p:grpSpPr>
        <a:xfrm>
          <a:off x="0" y="0"/>
          <a:ext cx="0" cy="0"/>
          <a:chOff x="0" y="0"/>
          <a:chExt cx="0" cy="0"/>
        </a:xfrm>
      </p:grpSpPr>
      <p:sp>
        <p:nvSpPr>
          <p:cNvPr id="14" name="Shape 14"/>
          <p:cNvSpPr/>
          <p:nvPr/>
        </p:nvSpPr>
        <p:spPr>
          <a:xfrm>
            <a:off x="0" y="205977"/>
            <a:ext cx="8686800" cy="1165500"/>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15" name="Shape 15"/>
          <p:cNvSpPr txBox="1"/>
          <p:nvPr>
            <p:ph type="title"/>
          </p:nvPr>
        </p:nvSpPr>
        <p:spPr>
          <a:xfrm>
            <a:off x="457200" y="205977"/>
            <a:ext cx="8229600" cy="1141499"/>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6" name="Shape 16"/>
          <p:cNvSpPr txBox="1"/>
          <p:nvPr>
            <p:ph idx="1" type="body"/>
          </p:nvPr>
        </p:nvSpPr>
        <p:spPr>
          <a:xfrm>
            <a:off x="457200" y="1460499"/>
            <a:ext cx="8229600" cy="34652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7" name="Shape 17"/>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8" name="Shape 18"/>
        <p:cNvGrpSpPr/>
        <p:nvPr/>
      </p:nvGrpSpPr>
      <p:grpSpPr>
        <a:xfrm>
          <a:off x="0" y="0"/>
          <a:ext cx="0" cy="0"/>
          <a:chOff x="0" y="0"/>
          <a:chExt cx="0" cy="0"/>
        </a:xfrm>
      </p:grpSpPr>
      <p:sp>
        <p:nvSpPr>
          <p:cNvPr id="19" name="Shape 19"/>
          <p:cNvSpPr/>
          <p:nvPr/>
        </p:nvSpPr>
        <p:spPr>
          <a:xfrm>
            <a:off x="0" y="205977"/>
            <a:ext cx="8686800" cy="1165500"/>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20" name="Shape 20"/>
          <p:cNvSpPr txBox="1"/>
          <p:nvPr>
            <p:ph type="title"/>
          </p:nvPr>
        </p:nvSpPr>
        <p:spPr>
          <a:xfrm>
            <a:off x="457200" y="205977"/>
            <a:ext cx="8229600" cy="1141499"/>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1" name="Shape 21"/>
          <p:cNvSpPr txBox="1"/>
          <p:nvPr>
            <p:ph idx="1" type="body"/>
          </p:nvPr>
        </p:nvSpPr>
        <p:spPr>
          <a:xfrm>
            <a:off x="457200" y="1460499"/>
            <a:ext cx="4030200" cy="34652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2" name="Shape 22"/>
          <p:cNvSpPr txBox="1"/>
          <p:nvPr>
            <p:ph idx="2" type="body"/>
          </p:nvPr>
        </p:nvSpPr>
        <p:spPr>
          <a:xfrm>
            <a:off x="4656667" y="1461908"/>
            <a:ext cx="4030200" cy="34652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4" name="Shape 24"/>
        <p:cNvGrpSpPr/>
        <p:nvPr/>
      </p:nvGrpSpPr>
      <p:grpSpPr>
        <a:xfrm>
          <a:off x="0" y="0"/>
          <a:ext cx="0" cy="0"/>
          <a:chOff x="0" y="0"/>
          <a:chExt cx="0" cy="0"/>
        </a:xfrm>
      </p:grpSpPr>
      <p:sp>
        <p:nvSpPr>
          <p:cNvPr id="25" name="Shape 25"/>
          <p:cNvSpPr/>
          <p:nvPr/>
        </p:nvSpPr>
        <p:spPr>
          <a:xfrm>
            <a:off x="0" y="205977"/>
            <a:ext cx="8686800" cy="1165500"/>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26" name="Shape 26"/>
          <p:cNvSpPr txBox="1"/>
          <p:nvPr>
            <p:ph type="title"/>
          </p:nvPr>
        </p:nvSpPr>
        <p:spPr>
          <a:xfrm>
            <a:off x="457200" y="205977"/>
            <a:ext cx="8229600" cy="1141499"/>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7" name="Shape 27"/>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8" name="Shape 28"/>
        <p:cNvGrpSpPr/>
        <p:nvPr/>
      </p:nvGrpSpPr>
      <p:grpSpPr>
        <a:xfrm>
          <a:off x="0" y="0"/>
          <a:ext cx="0" cy="0"/>
          <a:chOff x="0" y="0"/>
          <a:chExt cx="0" cy="0"/>
        </a:xfrm>
      </p:grpSpPr>
      <p:sp>
        <p:nvSpPr>
          <p:cNvPr id="29" name="Shape 29"/>
          <p:cNvSpPr/>
          <p:nvPr/>
        </p:nvSpPr>
        <p:spPr>
          <a:xfrm>
            <a:off x="0" y="4406309"/>
            <a:ext cx="8686800" cy="519599"/>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30" name="Shape 30"/>
          <p:cNvSpPr txBox="1"/>
          <p:nvPr>
            <p:ph idx="1" type="body"/>
          </p:nvPr>
        </p:nvSpPr>
        <p:spPr>
          <a:xfrm>
            <a:off x="457200" y="4406309"/>
            <a:ext cx="8229600" cy="519599"/>
          </a:xfrm>
          <a:prstGeom prst="rect">
            <a:avLst/>
          </a:prstGeom>
        </p:spPr>
        <p:txBody>
          <a:bodyPr anchorCtr="0" anchor="ctr" bIns="91425" lIns="91425" rIns="91425" tIns="91425"/>
          <a:lstStyle>
            <a:lvl1pPr>
              <a:spcBef>
                <a:spcPts val="0"/>
              </a:spcBef>
              <a:buClr>
                <a:schemeClr val="lt1"/>
              </a:buClr>
              <a:buSzPct val="100000"/>
              <a:buNone/>
              <a:defRPr b="1" sz="2400">
                <a:solidFill>
                  <a:schemeClr val="lt1"/>
                </a:solidFill>
              </a:defRPr>
            </a:lvl1pPr>
          </a:lstStyle>
          <a:p/>
        </p:txBody>
      </p:sp>
      <p:sp>
        <p:nvSpPr>
          <p:cNvPr id="31" name="Shape 31"/>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solidFill>
                  <a:schemeClr val="dk1"/>
                </a:solidFill>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2" name="Shape 32"/>
        <p:cNvGrpSpPr/>
        <p:nvPr/>
      </p:nvGrpSpPr>
      <p:grpSpPr>
        <a:xfrm>
          <a:off x="0" y="0"/>
          <a:ext cx="0" cy="0"/>
          <a:chOff x="0" y="0"/>
          <a:chExt cx="0" cy="0"/>
        </a:xfrm>
      </p:grpSpPr>
      <p:sp>
        <p:nvSpPr>
          <p:cNvPr id="33" name="Shape 33"/>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7"/>
            <a:ext cx="8229600" cy="1141499"/>
          </a:xfrm>
          <a:prstGeom prst="rect">
            <a:avLst/>
          </a:prstGeom>
          <a:noFill/>
          <a:ln>
            <a:noFill/>
          </a:ln>
        </p:spPr>
        <p:txBody>
          <a:bodyPr anchorCtr="0" anchor="b" bIns="91425" lIns="91425" rIns="91425" tIns="91425"/>
          <a:lstStyle>
            <a:lvl1pPr>
              <a:spcBef>
                <a:spcPts val="0"/>
              </a:spcBef>
              <a:buClr>
                <a:schemeClr val="lt1"/>
              </a:buClr>
              <a:buSzPct val="100000"/>
              <a:buNone/>
              <a:defRPr b="1" sz="4800">
                <a:solidFill>
                  <a:schemeClr val="lt1"/>
                </a:solidFill>
              </a:defRPr>
            </a:lvl1pPr>
            <a:lvl2pPr>
              <a:spcBef>
                <a:spcPts val="0"/>
              </a:spcBef>
              <a:buClr>
                <a:schemeClr val="lt1"/>
              </a:buClr>
              <a:buSzPct val="100000"/>
              <a:buNone/>
              <a:defRPr b="1" sz="4800">
                <a:solidFill>
                  <a:schemeClr val="lt1"/>
                </a:solidFill>
              </a:defRPr>
            </a:lvl2pPr>
            <a:lvl3pPr>
              <a:spcBef>
                <a:spcPts val="0"/>
              </a:spcBef>
              <a:buClr>
                <a:schemeClr val="lt1"/>
              </a:buClr>
              <a:buSzPct val="100000"/>
              <a:buNone/>
              <a:defRPr b="1" sz="4800">
                <a:solidFill>
                  <a:schemeClr val="lt1"/>
                </a:solidFill>
              </a:defRPr>
            </a:lvl3pPr>
            <a:lvl4pPr>
              <a:spcBef>
                <a:spcPts val="0"/>
              </a:spcBef>
              <a:buClr>
                <a:schemeClr val="lt1"/>
              </a:buClr>
              <a:buSzPct val="100000"/>
              <a:buNone/>
              <a:defRPr b="1" sz="4800">
                <a:solidFill>
                  <a:schemeClr val="lt1"/>
                </a:solidFill>
              </a:defRPr>
            </a:lvl4pPr>
            <a:lvl5pPr>
              <a:spcBef>
                <a:spcPts val="0"/>
              </a:spcBef>
              <a:buClr>
                <a:schemeClr val="lt1"/>
              </a:buClr>
              <a:buSzPct val="100000"/>
              <a:buNone/>
              <a:defRPr b="1" sz="4800">
                <a:solidFill>
                  <a:schemeClr val="lt1"/>
                </a:solidFill>
              </a:defRPr>
            </a:lvl5pPr>
            <a:lvl6pPr>
              <a:spcBef>
                <a:spcPts val="0"/>
              </a:spcBef>
              <a:buClr>
                <a:schemeClr val="lt1"/>
              </a:buClr>
              <a:buSzPct val="100000"/>
              <a:buNone/>
              <a:defRPr b="1" sz="4800">
                <a:solidFill>
                  <a:schemeClr val="lt1"/>
                </a:solidFill>
              </a:defRPr>
            </a:lvl6pPr>
            <a:lvl7pPr>
              <a:spcBef>
                <a:spcPts val="0"/>
              </a:spcBef>
              <a:buClr>
                <a:schemeClr val="lt1"/>
              </a:buClr>
              <a:buSzPct val="100000"/>
              <a:buNone/>
              <a:defRPr b="1" sz="4800">
                <a:solidFill>
                  <a:schemeClr val="lt1"/>
                </a:solidFill>
              </a:defRPr>
            </a:lvl7pPr>
            <a:lvl8pPr>
              <a:spcBef>
                <a:spcPts val="0"/>
              </a:spcBef>
              <a:buClr>
                <a:schemeClr val="lt1"/>
              </a:buClr>
              <a:buSzPct val="100000"/>
              <a:buNone/>
              <a:defRPr b="1" sz="4800">
                <a:solidFill>
                  <a:schemeClr val="lt1"/>
                </a:solidFill>
              </a:defRPr>
            </a:lvl8pPr>
            <a:lvl9pPr>
              <a:spcBef>
                <a:spcPts val="0"/>
              </a:spcBef>
              <a:buClr>
                <a:schemeClr val="lt1"/>
              </a:buClr>
              <a:buSzPct val="100000"/>
              <a:buNone/>
              <a:defRPr b="1" sz="4800">
                <a:solidFill>
                  <a:schemeClr val="lt1"/>
                </a:solidFill>
              </a:defRPr>
            </a:lvl9pPr>
          </a:lstStyle>
          <a:p/>
        </p:txBody>
      </p:sp>
      <p:sp>
        <p:nvSpPr>
          <p:cNvPr id="6" name="Shape 6"/>
          <p:cNvSpPr txBox="1"/>
          <p:nvPr>
            <p:ph idx="1" type="body"/>
          </p:nvPr>
        </p:nvSpPr>
        <p:spPr>
          <a:xfrm>
            <a:off x="457200" y="1460499"/>
            <a:ext cx="8229600" cy="3465299"/>
          </a:xfrm>
          <a:prstGeom prst="rect">
            <a:avLst/>
          </a:prstGeom>
          <a:noFill/>
          <a:ln>
            <a:noFill/>
          </a:ln>
        </p:spPr>
        <p:txBody>
          <a:bodyPr anchorCtr="0" anchor="t" bIns="91425" lIns="91425" rIns="91425" tIns="91425"/>
          <a:lstStyle>
            <a:lvl1pPr>
              <a:spcBef>
                <a:spcPts val="600"/>
              </a:spcBef>
              <a:buClr>
                <a:schemeClr val="dk2"/>
              </a:buClr>
              <a:buSzPct val="100000"/>
              <a:defRPr sz="3000">
                <a:solidFill>
                  <a:schemeClr val="dk2"/>
                </a:solidFill>
              </a:defRPr>
            </a:lvl1pPr>
            <a:lvl2pPr>
              <a:spcBef>
                <a:spcPts val="480"/>
              </a:spcBef>
              <a:buClr>
                <a:schemeClr val="dk2"/>
              </a:buClr>
              <a:buSzPct val="100000"/>
              <a:defRPr sz="2400">
                <a:solidFill>
                  <a:schemeClr val="dk2"/>
                </a:solidFill>
              </a:defRPr>
            </a:lvl2pPr>
            <a:lvl3pPr>
              <a:spcBef>
                <a:spcPts val="480"/>
              </a:spcBef>
              <a:buClr>
                <a:schemeClr val="dk2"/>
              </a:buClr>
              <a:buSzPct val="100000"/>
              <a:defRPr sz="2400">
                <a:solidFill>
                  <a:schemeClr val="dk2"/>
                </a:solidFill>
              </a:defRPr>
            </a:lvl3pPr>
            <a:lvl4pPr>
              <a:spcBef>
                <a:spcPts val="360"/>
              </a:spcBef>
              <a:buClr>
                <a:schemeClr val="dk2"/>
              </a:buClr>
              <a:buSzPct val="100000"/>
              <a:defRPr sz="1800">
                <a:solidFill>
                  <a:schemeClr val="dk2"/>
                </a:solidFill>
              </a:defRPr>
            </a:lvl4pPr>
            <a:lvl5pPr>
              <a:spcBef>
                <a:spcPts val="360"/>
              </a:spcBef>
              <a:buClr>
                <a:schemeClr val="dk2"/>
              </a:buClr>
              <a:buSzPct val="100000"/>
              <a:defRPr sz="1800">
                <a:solidFill>
                  <a:schemeClr val="dk2"/>
                </a:solidFill>
              </a:defRPr>
            </a:lvl5pPr>
            <a:lvl6pPr>
              <a:spcBef>
                <a:spcPts val="360"/>
              </a:spcBef>
              <a:buClr>
                <a:schemeClr val="dk2"/>
              </a:buClr>
              <a:buSzPct val="100000"/>
              <a:defRPr sz="1800">
                <a:solidFill>
                  <a:schemeClr val="dk2"/>
                </a:solidFill>
              </a:defRPr>
            </a:lvl6pPr>
            <a:lvl7pPr>
              <a:spcBef>
                <a:spcPts val="360"/>
              </a:spcBef>
              <a:buClr>
                <a:schemeClr val="dk2"/>
              </a:buClr>
              <a:buSzPct val="100000"/>
              <a:defRPr sz="1800">
                <a:solidFill>
                  <a:schemeClr val="dk2"/>
                </a:solidFill>
              </a:defRPr>
            </a:lvl7pPr>
            <a:lvl8pPr>
              <a:spcBef>
                <a:spcPts val="360"/>
              </a:spcBef>
              <a:buClr>
                <a:schemeClr val="dk2"/>
              </a:buClr>
              <a:buSzPct val="100000"/>
              <a:defRPr sz="1800">
                <a:solidFill>
                  <a:schemeClr val="dk2"/>
                </a:solidFill>
              </a:defRPr>
            </a:lvl8pPr>
            <a:lvl9pPr>
              <a:spcBef>
                <a:spcPts val="360"/>
              </a:spcBef>
              <a:buClr>
                <a:schemeClr val="dk2"/>
              </a:buClr>
              <a:buSzPct val="100000"/>
              <a:defRPr sz="1800">
                <a:solidFill>
                  <a:schemeClr val="dk2"/>
                </a:solidFill>
              </a:defRPr>
            </a:lvl9pPr>
          </a:lstStyle>
          <a:p/>
        </p:txBody>
      </p:sp>
      <p:sp>
        <p:nvSpPr>
          <p:cNvPr id="7" name="Shape 7"/>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lvl1pPr algn="r">
              <a:spcBef>
                <a:spcPts val="0"/>
              </a:spcBef>
              <a:buNone/>
              <a:defRPr sz="1300">
                <a:solidFill>
                  <a:schemeClr val="dk2"/>
                </a:solidFill>
              </a:defRPr>
            </a:lvl1pPr>
          </a:lstStyle>
          <a:p>
            <a:pPr>
              <a:spcBef>
                <a:spcPts val="0"/>
              </a:spcBef>
              <a:buNone/>
            </a:pPr>
            <a:fld id="{00000000-1234-1234-1234-123412341234}" type="slidenum">
              <a:rPr lang="en"/>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 Id="rId3" Type="http://schemas.openxmlformats.org/officeDocument/2006/relationships/image" Target="../media/image0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 Id="rId3" Type="http://schemas.openxmlformats.org/officeDocument/2006/relationships/image" Target="../media/image01.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youtube.com/v/8vOVq_9yHS0" TargetMode="External"/><Relationship Id="rId5" Type="http://schemas.openxmlformats.org/officeDocument/2006/relationships/image" Target="../media/image00.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 name="Shape 34"/>
        <p:cNvGrpSpPr/>
        <p:nvPr/>
      </p:nvGrpSpPr>
      <p:grpSpPr>
        <a:xfrm>
          <a:off x="0" y="0"/>
          <a:ext cx="0" cy="0"/>
          <a:chOff x="0" y="0"/>
          <a:chExt cx="0" cy="0"/>
        </a:xfrm>
      </p:grpSpPr>
      <p:sp>
        <p:nvSpPr>
          <p:cNvPr id="35" name="Shape 35"/>
          <p:cNvSpPr txBox="1"/>
          <p:nvPr>
            <p:ph type="ctrTitle"/>
          </p:nvPr>
        </p:nvSpPr>
        <p:spPr>
          <a:xfrm>
            <a:off x="685800" y="1300757"/>
            <a:ext cx="7772400" cy="1684199"/>
          </a:xfrm>
          <a:prstGeom prst="rect">
            <a:avLst/>
          </a:prstGeom>
        </p:spPr>
        <p:txBody>
          <a:bodyPr anchorCtr="0" anchor="b" bIns="91425" lIns="91425" rIns="91425" tIns="91425">
            <a:noAutofit/>
          </a:bodyPr>
          <a:lstStyle/>
          <a:p>
            <a:pPr>
              <a:spcBef>
                <a:spcPts val="0"/>
              </a:spcBef>
              <a:buNone/>
            </a:pPr>
            <a:r>
              <a:rPr lang="en"/>
              <a:t>Science of Helicopters</a:t>
            </a:r>
          </a:p>
        </p:txBody>
      </p:sp>
      <p:sp>
        <p:nvSpPr>
          <p:cNvPr id="36" name="Shape 36"/>
          <p:cNvSpPr txBox="1"/>
          <p:nvPr>
            <p:ph idx="1" type="subTitle"/>
          </p:nvPr>
        </p:nvSpPr>
        <p:spPr>
          <a:xfrm>
            <a:off x="685800" y="3093357"/>
            <a:ext cx="7772400" cy="712499"/>
          </a:xfrm>
          <a:prstGeom prst="rect">
            <a:avLst/>
          </a:prstGeom>
        </p:spPr>
        <p:txBody>
          <a:bodyPr anchorCtr="0" anchor="ctr" bIns="91425" lIns="91425" rIns="91425" tIns="91425">
            <a:noAutofit/>
          </a:bodyPr>
          <a:lstStyle/>
          <a:p>
            <a:pPr>
              <a:spcBef>
                <a:spcPts val="0"/>
              </a:spcBef>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x="0" y="0"/>
          <a:ext cx="0" cy="0"/>
          <a:chOff x="0" y="0"/>
          <a:chExt cx="0" cy="0"/>
        </a:xfrm>
      </p:grpSpPr>
      <p:sp>
        <p:nvSpPr>
          <p:cNvPr id="41" name="Shape 41"/>
          <p:cNvSpPr txBox="1"/>
          <p:nvPr>
            <p:ph type="title"/>
          </p:nvPr>
        </p:nvSpPr>
        <p:spPr>
          <a:xfrm>
            <a:off x="457200" y="205977"/>
            <a:ext cx="8229600" cy="1141499"/>
          </a:xfrm>
          <a:prstGeom prst="rect">
            <a:avLst/>
          </a:prstGeom>
        </p:spPr>
        <p:txBody>
          <a:bodyPr anchorCtr="0" anchor="b" bIns="91425" lIns="91425" rIns="91425" tIns="91425">
            <a:noAutofit/>
          </a:bodyPr>
          <a:lstStyle/>
          <a:p>
            <a:pPr>
              <a:spcBef>
                <a:spcPts val="0"/>
              </a:spcBef>
              <a:buNone/>
            </a:pPr>
            <a:r>
              <a:rPr lang="en"/>
              <a:t>Advantages</a:t>
            </a:r>
          </a:p>
        </p:txBody>
      </p:sp>
      <p:sp>
        <p:nvSpPr>
          <p:cNvPr id="42" name="Shape 42"/>
          <p:cNvSpPr txBox="1"/>
          <p:nvPr>
            <p:ph idx="1" type="body"/>
          </p:nvPr>
        </p:nvSpPr>
        <p:spPr>
          <a:xfrm>
            <a:off x="457200" y="1460499"/>
            <a:ext cx="8229600" cy="3465299"/>
          </a:xfrm>
          <a:prstGeom prst="rect">
            <a:avLst/>
          </a:prstGeom>
        </p:spPr>
        <p:txBody>
          <a:bodyPr anchorCtr="0" anchor="t" bIns="91425" lIns="91425" rIns="91425" tIns="91425">
            <a:noAutofit/>
          </a:bodyPr>
          <a:lstStyle/>
          <a:p>
            <a:pPr indent="-419100" lvl="0" marL="457200" rtl="0">
              <a:spcBef>
                <a:spcPts val="0"/>
              </a:spcBef>
              <a:buClr>
                <a:schemeClr val="dk2"/>
              </a:buClr>
              <a:buSzPct val="100000"/>
              <a:buFont typeface="Arial"/>
              <a:buChar char="●"/>
            </a:pPr>
            <a:r>
              <a:rPr lang="en"/>
              <a:t>Don’t require runways!</a:t>
            </a:r>
          </a:p>
          <a:p>
            <a:pPr lvl="0" rtl="0">
              <a:spcBef>
                <a:spcPts val="0"/>
              </a:spcBef>
              <a:buNone/>
            </a:pPr>
            <a:r>
              <a:t/>
            </a:r>
            <a:endParaRPr/>
          </a:p>
          <a:p>
            <a:pPr indent="-419100" lvl="0" marL="457200" rtl="0">
              <a:spcBef>
                <a:spcPts val="0"/>
              </a:spcBef>
              <a:buClr>
                <a:schemeClr val="dk2"/>
              </a:buClr>
              <a:buSzPct val="100000"/>
              <a:buFont typeface="Arial"/>
              <a:buChar char="●"/>
            </a:pPr>
            <a:r>
              <a:rPr lang="en"/>
              <a:t>Can hover</a:t>
            </a:r>
          </a:p>
          <a:p>
            <a:pPr lvl="0" rtl="0">
              <a:spcBef>
                <a:spcPts val="0"/>
              </a:spcBef>
              <a:buNone/>
            </a:pPr>
            <a:r>
              <a:t/>
            </a:r>
            <a:endParaRPr/>
          </a:p>
          <a:p>
            <a:pPr indent="-419100" lvl="0" marL="457200" rtl="0">
              <a:spcBef>
                <a:spcPts val="0"/>
              </a:spcBef>
              <a:buClr>
                <a:schemeClr val="dk2"/>
              </a:buClr>
              <a:buSzPct val="100000"/>
              <a:buFont typeface="Arial"/>
              <a:buChar char="●"/>
            </a:pPr>
            <a:r>
              <a:rPr lang="en"/>
              <a:t>Can land/maneuver well</a:t>
            </a:r>
          </a:p>
          <a:p>
            <a:pPr lvl="0" rtl="0">
              <a:spcBef>
                <a:spcPts val="0"/>
              </a:spcBef>
              <a:buNone/>
            </a:pPr>
            <a:r>
              <a:t/>
            </a: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x="0" y="0"/>
          <a:ext cx="0" cy="0"/>
          <a:chOff x="0" y="0"/>
          <a:chExt cx="0" cy="0"/>
        </a:xfrm>
      </p:grpSpPr>
      <p:sp>
        <p:nvSpPr>
          <p:cNvPr id="47" name="Shape 47"/>
          <p:cNvSpPr txBox="1"/>
          <p:nvPr>
            <p:ph type="title"/>
          </p:nvPr>
        </p:nvSpPr>
        <p:spPr>
          <a:xfrm>
            <a:off x="457200" y="205977"/>
            <a:ext cx="8229600" cy="1141499"/>
          </a:xfrm>
          <a:prstGeom prst="rect">
            <a:avLst/>
          </a:prstGeom>
        </p:spPr>
        <p:txBody>
          <a:bodyPr anchorCtr="0" anchor="b" bIns="91425" lIns="91425" rIns="91425" tIns="91425">
            <a:noAutofit/>
          </a:bodyPr>
          <a:lstStyle/>
          <a:p>
            <a:pPr>
              <a:spcBef>
                <a:spcPts val="0"/>
              </a:spcBef>
              <a:buNone/>
            </a:pPr>
            <a:r>
              <a:rPr lang="en"/>
              <a:t>Disadvantages</a:t>
            </a:r>
          </a:p>
        </p:txBody>
      </p:sp>
      <p:sp>
        <p:nvSpPr>
          <p:cNvPr id="48" name="Shape 48"/>
          <p:cNvSpPr txBox="1"/>
          <p:nvPr>
            <p:ph idx="1" type="body"/>
          </p:nvPr>
        </p:nvSpPr>
        <p:spPr>
          <a:xfrm>
            <a:off x="457200" y="1460499"/>
            <a:ext cx="8229600" cy="3465299"/>
          </a:xfrm>
          <a:prstGeom prst="rect">
            <a:avLst/>
          </a:prstGeom>
        </p:spPr>
        <p:txBody>
          <a:bodyPr anchorCtr="0" anchor="t" bIns="91425" lIns="91425" rIns="91425" tIns="91425">
            <a:noAutofit/>
          </a:bodyPr>
          <a:lstStyle/>
          <a:p>
            <a:pPr indent="-381000" lvl="0" marL="457200" rtl="0">
              <a:spcBef>
                <a:spcPts val="0"/>
              </a:spcBef>
              <a:buClr>
                <a:schemeClr val="dk2"/>
              </a:buClr>
              <a:buSzPct val="100000"/>
              <a:buFont typeface="Arial"/>
              <a:buChar char="●"/>
            </a:pPr>
            <a:r>
              <a:rPr lang="en" sz="2400"/>
              <a:t>Limited in distance </a:t>
            </a:r>
          </a:p>
          <a:p>
            <a:pPr lvl="0" rtl="0">
              <a:spcBef>
                <a:spcPts val="0"/>
              </a:spcBef>
              <a:buNone/>
            </a:pPr>
            <a:r>
              <a:t/>
            </a:r>
            <a:endParaRPr sz="2400"/>
          </a:p>
          <a:p>
            <a:pPr indent="-381000" lvl="0" marL="457200" rtl="0">
              <a:spcBef>
                <a:spcPts val="0"/>
              </a:spcBef>
              <a:buClr>
                <a:schemeClr val="dk2"/>
              </a:buClr>
              <a:buSzPct val="100000"/>
              <a:buFont typeface="Arial"/>
              <a:buChar char="●"/>
            </a:pPr>
            <a:r>
              <a:rPr lang="en" sz="2400"/>
              <a:t>Limited capacity</a:t>
            </a:r>
          </a:p>
          <a:p>
            <a:pPr lvl="0" rtl="0">
              <a:spcBef>
                <a:spcPts val="0"/>
              </a:spcBef>
              <a:buNone/>
            </a:pPr>
            <a:r>
              <a:t/>
            </a:r>
            <a:endParaRPr sz="2400"/>
          </a:p>
          <a:p>
            <a:pPr indent="-381000" lvl="0" marL="457200" rtl="0">
              <a:spcBef>
                <a:spcPts val="0"/>
              </a:spcBef>
              <a:buClr>
                <a:schemeClr val="dk2"/>
              </a:buClr>
              <a:buSzPct val="100000"/>
              <a:buFont typeface="Arial"/>
              <a:buChar char="●"/>
            </a:pPr>
            <a:r>
              <a:rPr lang="en" sz="2400"/>
              <a:t>More mechanical parts</a:t>
            </a:r>
          </a:p>
          <a:p>
            <a:pPr lvl="0" rtl="0">
              <a:spcBef>
                <a:spcPts val="0"/>
              </a:spcBef>
              <a:buNone/>
            </a:pPr>
            <a:r>
              <a:t/>
            </a:r>
            <a:endParaRPr sz="2400"/>
          </a:p>
          <a:p>
            <a:pPr indent="-381000" lvl="0" marL="457200">
              <a:spcBef>
                <a:spcPts val="0"/>
              </a:spcBef>
              <a:buClr>
                <a:schemeClr val="dk2"/>
              </a:buClr>
              <a:buSzPct val="100000"/>
              <a:buFont typeface="Arial"/>
              <a:buChar char="●"/>
            </a:pPr>
            <a:r>
              <a:rPr lang="en" sz="2400"/>
              <a:t>Slow</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 name="Shape 52"/>
        <p:cNvGrpSpPr/>
        <p:nvPr/>
      </p:nvGrpSpPr>
      <p:grpSpPr>
        <a:xfrm>
          <a:off x="0" y="0"/>
          <a:ext cx="0" cy="0"/>
          <a:chOff x="0" y="0"/>
          <a:chExt cx="0" cy="0"/>
        </a:xfrm>
      </p:grpSpPr>
      <p:sp>
        <p:nvSpPr>
          <p:cNvPr id="53" name="Shape 53"/>
          <p:cNvSpPr txBox="1"/>
          <p:nvPr>
            <p:ph type="title"/>
          </p:nvPr>
        </p:nvSpPr>
        <p:spPr>
          <a:xfrm>
            <a:off x="457200" y="205977"/>
            <a:ext cx="8229600" cy="1141499"/>
          </a:xfrm>
          <a:prstGeom prst="rect">
            <a:avLst/>
          </a:prstGeom>
        </p:spPr>
        <p:txBody>
          <a:bodyPr anchorCtr="0" anchor="b" bIns="91425" lIns="91425" rIns="91425" tIns="91425">
            <a:noAutofit/>
          </a:bodyPr>
          <a:lstStyle/>
          <a:p>
            <a:pPr>
              <a:spcBef>
                <a:spcPts val="0"/>
              </a:spcBef>
              <a:buNone/>
            </a:pPr>
            <a:r>
              <a:rPr lang="en"/>
              <a:t>Basic Structure</a:t>
            </a:r>
          </a:p>
        </p:txBody>
      </p:sp>
      <p:sp>
        <p:nvSpPr>
          <p:cNvPr id="54" name="Shape 54"/>
          <p:cNvSpPr txBox="1"/>
          <p:nvPr>
            <p:ph idx="1" type="body"/>
          </p:nvPr>
        </p:nvSpPr>
        <p:spPr>
          <a:xfrm>
            <a:off x="457200" y="1460499"/>
            <a:ext cx="8229600" cy="3465299"/>
          </a:xfrm>
          <a:prstGeom prst="rect">
            <a:avLst/>
          </a:prstGeom>
        </p:spPr>
        <p:txBody>
          <a:bodyPr anchorCtr="0" anchor="t" bIns="91425" lIns="91425" rIns="91425" tIns="91425">
            <a:noAutofit/>
          </a:bodyPr>
          <a:lstStyle/>
          <a:p>
            <a:pPr>
              <a:spcBef>
                <a:spcPts val="0"/>
              </a:spcBef>
              <a:buNone/>
            </a:pPr>
            <a:r>
              <a:t/>
            </a:r>
            <a:endParaRPr/>
          </a:p>
        </p:txBody>
      </p:sp>
      <p:pic>
        <p:nvPicPr>
          <p:cNvPr id="55" name="Shape 55"/>
          <p:cNvPicPr preferRelativeResize="0"/>
          <p:nvPr/>
        </p:nvPicPr>
        <p:blipFill>
          <a:blip r:embed="rId3">
            <a:alphaModFix/>
          </a:blip>
          <a:stretch>
            <a:fillRect/>
          </a:stretch>
        </p:blipFill>
        <p:spPr>
          <a:xfrm>
            <a:off x="1057337" y="1460500"/>
            <a:ext cx="7029324" cy="362450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title"/>
          </p:nvPr>
        </p:nvSpPr>
        <p:spPr>
          <a:xfrm>
            <a:off x="457200" y="205977"/>
            <a:ext cx="8229600" cy="1141499"/>
          </a:xfrm>
          <a:prstGeom prst="rect">
            <a:avLst/>
          </a:prstGeom>
        </p:spPr>
        <p:txBody>
          <a:bodyPr anchorCtr="0" anchor="b" bIns="91425" lIns="91425" rIns="91425" tIns="91425">
            <a:noAutofit/>
          </a:bodyPr>
          <a:lstStyle/>
          <a:p>
            <a:pPr>
              <a:spcBef>
                <a:spcPts val="0"/>
              </a:spcBef>
              <a:buNone/>
            </a:pPr>
            <a:r>
              <a:rPr lang="en"/>
              <a:t>The Blades</a:t>
            </a:r>
          </a:p>
        </p:txBody>
      </p:sp>
      <p:sp>
        <p:nvSpPr>
          <p:cNvPr id="61" name="Shape 61"/>
          <p:cNvSpPr txBox="1"/>
          <p:nvPr>
            <p:ph idx="1" type="body"/>
          </p:nvPr>
        </p:nvSpPr>
        <p:spPr>
          <a:xfrm>
            <a:off x="457200" y="1460500"/>
            <a:ext cx="5257799" cy="3465299"/>
          </a:xfrm>
          <a:prstGeom prst="rect">
            <a:avLst/>
          </a:prstGeom>
        </p:spPr>
        <p:txBody>
          <a:bodyPr anchorCtr="0" anchor="t" bIns="91425" lIns="91425" rIns="91425" tIns="91425">
            <a:noAutofit/>
          </a:bodyPr>
          <a:lstStyle/>
          <a:p>
            <a:pPr rtl="0">
              <a:spcBef>
                <a:spcPts val="0"/>
              </a:spcBef>
              <a:buNone/>
            </a:pPr>
            <a:r>
              <a:rPr lang="en"/>
              <a:t>Helicopter blades are shaped like plane wings!</a:t>
            </a:r>
          </a:p>
          <a:p>
            <a:pPr rtl="0">
              <a:spcBef>
                <a:spcPts val="0"/>
              </a:spcBef>
              <a:buNone/>
            </a:pPr>
            <a:r>
              <a:t/>
            </a:r>
            <a:endParaRPr/>
          </a:p>
          <a:p>
            <a:pPr>
              <a:spcBef>
                <a:spcPts val="0"/>
              </a:spcBef>
              <a:buNone/>
            </a:pPr>
            <a:r>
              <a:rPr lang="en"/>
              <a:t>This helps them create lift as they rotate.</a:t>
            </a:r>
          </a:p>
        </p:txBody>
      </p:sp>
      <p:pic>
        <p:nvPicPr>
          <p:cNvPr id="62" name="Shape 62"/>
          <p:cNvPicPr preferRelativeResize="0"/>
          <p:nvPr/>
        </p:nvPicPr>
        <p:blipFill>
          <a:blip r:embed="rId3">
            <a:alphaModFix/>
          </a:blip>
          <a:stretch>
            <a:fillRect/>
          </a:stretch>
        </p:blipFill>
        <p:spPr>
          <a:xfrm>
            <a:off x="5805225" y="0"/>
            <a:ext cx="3338763" cy="5143499"/>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x="0" y="0"/>
          <a:ext cx="0" cy="0"/>
          <a:chOff x="0" y="0"/>
          <a:chExt cx="0" cy="0"/>
        </a:xfrm>
      </p:grpSpPr>
      <p:sp>
        <p:nvSpPr>
          <p:cNvPr id="67" name="Shape 67"/>
          <p:cNvSpPr txBox="1"/>
          <p:nvPr>
            <p:ph type="title"/>
          </p:nvPr>
        </p:nvSpPr>
        <p:spPr>
          <a:xfrm>
            <a:off x="457200" y="205977"/>
            <a:ext cx="8229600" cy="1141499"/>
          </a:xfrm>
          <a:prstGeom prst="rect">
            <a:avLst/>
          </a:prstGeom>
        </p:spPr>
        <p:txBody>
          <a:bodyPr anchorCtr="0" anchor="b" bIns="91425" lIns="91425" rIns="91425" tIns="91425">
            <a:noAutofit/>
          </a:bodyPr>
          <a:lstStyle/>
          <a:p>
            <a:pPr>
              <a:spcBef>
                <a:spcPts val="0"/>
              </a:spcBef>
              <a:buNone/>
            </a:pPr>
            <a:r>
              <a:rPr lang="en"/>
              <a:t>How It Works</a:t>
            </a:r>
          </a:p>
        </p:txBody>
      </p:sp>
      <p:sp>
        <p:nvSpPr>
          <p:cNvPr id="68" name="Shape 68"/>
          <p:cNvSpPr txBox="1"/>
          <p:nvPr>
            <p:ph idx="1" type="body"/>
          </p:nvPr>
        </p:nvSpPr>
        <p:spPr>
          <a:xfrm>
            <a:off x="457200" y="1460499"/>
            <a:ext cx="8229600" cy="3465299"/>
          </a:xfrm>
          <a:prstGeom prst="rect">
            <a:avLst/>
          </a:prstGeom>
        </p:spPr>
        <p:txBody>
          <a:bodyPr anchorCtr="0" anchor="t" bIns="91425" lIns="91425" rIns="91425" tIns="91425">
            <a:noAutofit/>
          </a:bodyPr>
          <a:lstStyle/>
          <a:p>
            <a:pPr>
              <a:spcBef>
                <a:spcPts val="0"/>
              </a:spcBef>
              <a:buNone/>
            </a:pPr>
            <a:r>
              <a:t/>
            </a:r>
            <a:endParaRPr/>
          </a:p>
        </p:txBody>
      </p:sp>
      <p:sp>
        <p:nvSpPr>
          <p:cNvPr id="69" name="Shape 69">
            <a:hlinkClick r:id="rId4"/>
          </p:cNvPr>
          <p:cNvSpPr/>
          <p:nvPr/>
        </p:nvSpPr>
        <p:spPr>
          <a:xfrm>
            <a:off x="2041312" y="1347475"/>
            <a:ext cx="5061374" cy="3796025"/>
          </a:xfrm>
          <a:prstGeom prst="rect">
            <a:avLst/>
          </a:prstGeom>
          <a:blipFill>
            <a:blip r:embed="rId5">
              <a:alphaModFix/>
            </a:blip>
            <a:stretch>
              <a:fillRect/>
            </a:stretch>
          </a:blipFill>
          <a:ln>
            <a:noFill/>
          </a:ln>
        </p:spPr>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type="title"/>
          </p:nvPr>
        </p:nvSpPr>
        <p:spPr>
          <a:xfrm>
            <a:off x="457200" y="205977"/>
            <a:ext cx="8229600" cy="1141499"/>
          </a:xfrm>
          <a:prstGeom prst="rect">
            <a:avLst/>
          </a:prstGeom>
        </p:spPr>
        <p:txBody>
          <a:bodyPr anchorCtr="0" anchor="b" bIns="91425" lIns="91425" rIns="91425" tIns="91425">
            <a:noAutofit/>
          </a:bodyPr>
          <a:lstStyle/>
          <a:p>
            <a:pPr>
              <a:spcBef>
                <a:spcPts val="0"/>
              </a:spcBef>
              <a:buNone/>
            </a:pPr>
            <a:r>
              <a:rPr lang="en"/>
              <a:t>Common Uses</a:t>
            </a:r>
          </a:p>
        </p:txBody>
      </p:sp>
      <p:sp>
        <p:nvSpPr>
          <p:cNvPr id="75" name="Shape 75"/>
          <p:cNvSpPr txBox="1"/>
          <p:nvPr>
            <p:ph idx="1" type="body"/>
          </p:nvPr>
        </p:nvSpPr>
        <p:spPr>
          <a:xfrm>
            <a:off x="457200" y="1460499"/>
            <a:ext cx="8229600" cy="3465299"/>
          </a:xfrm>
          <a:prstGeom prst="rect">
            <a:avLst/>
          </a:prstGeom>
        </p:spPr>
        <p:txBody>
          <a:bodyPr anchorCtr="0" anchor="t" bIns="91425" lIns="91425" rIns="91425" tIns="91425">
            <a:noAutofit/>
          </a:bodyPr>
          <a:lstStyle/>
          <a:p>
            <a:pPr indent="-419100" lvl="0" marL="457200" rtl="0">
              <a:spcBef>
                <a:spcPts val="0"/>
              </a:spcBef>
              <a:buClr>
                <a:schemeClr val="dk2"/>
              </a:buClr>
              <a:buSzPct val="100000"/>
              <a:buFont typeface="Arial"/>
              <a:buChar char="●"/>
            </a:pPr>
            <a:r>
              <a:rPr lang="en"/>
              <a:t>Emergency transport</a:t>
            </a:r>
          </a:p>
          <a:p>
            <a:pPr indent="-419100" lvl="0" marL="457200" rtl="0">
              <a:spcBef>
                <a:spcPts val="0"/>
              </a:spcBef>
              <a:buClr>
                <a:schemeClr val="dk2"/>
              </a:buClr>
              <a:buSzPct val="100000"/>
              <a:buFont typeface="Arial"/>
              <a:buChar char="●"/>
            </a:pPr>
            <a:r>
              <a:rPr lang="en"/>
              <a:t>Rescue</a:t>
            </a:r>
          </a:p>
          <a:p>
            <a:pPr indent="-419100" lvl="0" marL="457200" rtl="0">
              <a:spcBef>
                <a:spcPts val="0"/>
              </a:spcBef>
              <a:buClr>
                <a:schemeClr val="dk2"/>
              </a:buClr>
              <a:buSzPct val="100000"/>
              <a:buFont typeface="Arial"/>
              <a:buChar char="●"/>
            </a:pPr>
            <a:r>
              <a:rPr lang="en"/>
              <a:t>Police/Military Use</a:t>
            </a:r>
          </a:p>
          <a:p>
            <a:pPr indent="-419100" lvl="0" marL="457200" rtl="0">
              <a:spcBef>
                <a:spcPts val="0"/>
              </a:spcBef>
              <a:buClr>
                <a:schemeClr val="dk2"/>
              </a:buClr>
              <a:buSzPct val="100000"/>
              <a:buFont typeface="Arial"/>
              <a:buChar char="●"/>
            </a:pPr>
            <a:r>
              <a:rPr lang="en"/>
              <a:t>Tourism</a:t>
            </a:r>
          </a:p>
          <a:p>
            <a:pPr indent="-419100" lvl="0" marL="457200">
              <a:spcBef>
                <a:spcPts val="0"/>
              </a:spcBef>
              <a:buClr>
                <a:schemeClr val="dk2"/>
              </a:buClr>
              <a:buSzPct val="100000"/>
              <a:buFont typeface="Arial"/>
              <a:buChar char="●"/>
            </a:pPr>
            <a:r>
              <a:rPr lang="en"/>
              <a:t>Traffic monitoring</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title"/>
          </p:nvPr>
        </p:nvSpPr>
        <p:spPr>
          <a:xfrm>
            <a:off x="457200" y="205977"/>
            <a:ext cx="8229600" cy="1141499"/>
          </a:xfrm>
          <a:prstGeom prst="rect">
            <a:avLst/>
          </a:prstGeom>
        </p:spPr>
        <p:txBody>
          <a:bodyPr anchorCtr="0" anchor="b" bIns="91425" lIns="91425" rIns="91425" tIns="91425">
            <a:noAutofit/>
          </a:bodyPr>
          <a:lstStyle/>
          <a:p>
            <a:pPr>
              <a:spcBef>
                <a:spcPts val="0"/>
              </a:spcBef>
              <a:buNone/>
            </a:pPr>
            <a:r>
              <a:rPr lang="en"/>
              <a:t>Build and Experiment!</a:t>
            </a:r>
          </a:p>
        </p:txBody>
      </p:sp>
      <p:sp>
        <p:nvSpPr>
          <p:cNvPr id="81" name="Shape 81"/>
          <p:cNvSpPr txBox="1"/>
          <p:nvPr>
            <p:ph idx="1" type="body"/>
          </p:nvPr>
        </p:nvSpPr>
        <p:spPr>
          <a:xfrm>
            <a:off x="457200" y="1347474"/>
            <a:ext cx="8229600" cy="3465299"/>
          </a:xfrm>
          <a:prstGeom prst="rect">
            <a:avLst/>
          </a:prstGeom>
        </p:spPr>
        <p:txBody>
          <a:bodyPr anchorCtr="0" anchor="t" bIns="91425" lIns="91425" rIns="91425" tIns="91425">
            <a:noAutofit/>
          </a:bodyPr>
          <a:lstStyle/>
          <a:p>
            <a:pPr rtl="0">
              <a:spcBef>
                <a:spcPts val="0"/>
              </a:spcBef>
              <a:buNone/>
            </a:pPr>
            <a:r>
              <a:rPr lang="en"/>
              <a:t>Build a paper helicopter by cutting and folding the template you were provided.</a:t>
            </a:r>
          </a:p>
          <a:p>
            <a:pPr indent="457200" rtl="0">
              <a:spcBef>
                <a:spcPts val="0"/>
              </a:spcBef>
              <a:buNone/>
            </a:pPr>
            <a:r>
              <a:rPr lang="en"/>
              <a:t>Test it. </a:t>
            </a:r>
          </a:p>
          <a:p>
            <a:pPr indent="-419100" lvl="0" marL="1371600" rtl="0">
              <a:spcBef>
                <a:spcPts val="0"/>
              </a:spcBef>
              <a:buClr>
                <a:schemeClr val="dk2"/>
              </a:buClr>
              <a:buSzPct val="100000"/>
              <a:buFont typeface="Arial"/>
              <a:buChar char="●"/>
            </a:pPr>
            <a:r>
              <a:rPr lang="en"/>
              <a:t>How long does it stay in the air?</a:t>
            </a:r>
          </a:p>
          <a:p>
            <a:pPr indent="457200" rtl="0">
              <a:spcBef>
                <a:spcPts val="0"/>
              </a:spcBef>
              <a:buNone/>
            </a:pPr>
            <a:r>
              <a:rPr lang="en"/>
              <a:t>Experiment.</a:t>
            </a:r>
          </a:p>
          <a:p>
            <a:pPr indent="-419100" lvl="0" marL="1371600">
              <a:spcBef>
                <a:spcPts val="0"/>
              </a:spcBef>
              <a:buClr>
                <a:schemeClr val="dk2"/>
              </a:buClr>
              <a:buSzPct val="100000"/>
              <a:buFont typeface="Arial"/>
              <a:buChar char="●"/>
            </a:pPr>
            <a:r>
              <a:rPr lang="en"/>
              <a:t>What can you do to make it stay in the air longer?</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modern">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