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hyperlink" Target="http://www.redbull.com/us/en/adventure/stories/1331615638318/rare-10-minute-clip-of-the-historic-space-jump" TargetMode="Externa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Since these balloons are generally difficult to steer (you can move them, but you’re at the mercy of the winds so precision is lost) they are usually used for recreation.</a:t>
            </a:r>
          </a:p>
          <a:p>
            <a:pPr>
              <a:spcBef>
                <a:spcPts val="0"/>
              </a:spcBef>
              <a:buNone/>
            </a:pPr>
            <a:r>
              <a:rPr lang="en"/>
              <a:t>Hot air balloons don’t require a special gas, but lift is created by heating the gas in the balloon.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**The important thing here is that they understand the relationship between temperature and density. As temperature goes up, density decreases! (I don’t expect them to be able to use the equation on their own)**</a:t>
            </a:r>
          </a:p>
          <a:p>
            <a:pPr rtl="0">
              <a:spcBef>
                <a:spcPts val="0"/>
              </a:spcBef>
              <a:buNone/>
            </a:pPr>
            <a:r>
              <a:t/>
            </a:r>
            <a:endParaRPr/>
          </a:p>
          <a:p>
            <a:pPr rtl="0">
              <a:spcBef>
                <a:spcPts val="0"/>
              </a:spcBef>
              <a:buNone/>
            </a:pPr>
            <a:r>
              <a:rPr lang="en"/>
              <a:t>We can use the ideal gas law to figure out the density of the air in the balloon. Once we find this, we can compare it to the density of the surrounding air to find the lift. (Rho could be broken down into n--number of particles over V--volume if we weren’t trying to get the density)</a:t>
            </a:r>
          </a:p>
          <a:p>
            <a:pPr rtl="0">
              <a:spcBef>
                <a:spcPts val="0"/>
              </a:spcBef>
              <a:buNone/>
            </a:pPr>
            <a:r>
              <a:t/>
            </a:r>
            <a:endParaRPr/>
          </a:p>
          <a:p>
            <a:pPr lvl="0" rtl="0">
              <a:spcBef>
                <a:spcPts val="0"/>
              </a:spcBef>
              <a:buClr>
                <a:schemeClr val="dk2"/>
              </a:buClr>
              <a:buSzPct val="110000"/>
              <a:buFont typeface="Arial"/>
              <a:buNone/>
            </a:pPr>
            <a:r>
              <a:rPr lang="en" sz="1000">
                <a:solidFill>
                  <a:schemeClr val="dk2"/>
                </a:solidFill>
                <a:latin typeface="Verdana"/>
                <a:ea typeface="Verdana"/>
                <a:cs typeface="Verdana"/>
                <a:sym typeface="Verdana"/>
              </a:rPr>
              <a:t>“Normal atmospheric pressure is approximately 101,300 Pa </a:t>
            </a:r>
          </a:p>
          <a:p>
            <a:pPr lvl="0" rtl="0">
              <a:spcBef>
                <a:spcPts val="0"/>
              </a:spcBef>
              <a:buClr>
                <a:schemeClr val="dk2"/>
              </a:buClr>
              <a:buFont typeface="Arial"/>
              <a:buNone/>
            </a:pPr>
            <a:r>
              <a:t/>
            </a:r>
            <a:endParaRPr sz="1000">
              <a:solidFill>
                <a:schemeClr val="dk2"/>
              </a:solidFill>
              <a:latin typeface="Verdana"/>
              <a:ea typeface="Verdana"/>
              <a:cs typeface="Verdana"/>
              <a:sym typeface="Verdana"/>
            </a:endParaRPr>
          </a:p>
          <a:p>
            <a:pPr lvl="0" rtl="0">
              <a:spcBef>
                <a:spcPts val="0"/>
              </a:spcBef>
              <a:buClr>
                <a:schemeClr val="dk2"/>
              </a:buClr>
              <a:buSzPct val="110000"/>
              <a:buFont typeface="Arial"/>
              <a:buNone/>
            </a:pPr>
            <a:r>
              <a:rPr lang="en" sz="1000">
                <a:solidFill>
                  <a:schemeClr val="dk2"/>
                </a:solidFill>
                <a:latin typeface="Verdana"/>
                <a:ea typeface="Verdana"/>
                <a:cs typeface="Verdana"/>
                <a:sym typeface="Verdana"/>
              </a:rPr>
              <a:t>The gas constant for dry air is 287 Joules/kg.K </a:t>
            </a:r>
          </a:p>
          <a:p>
            <a:pPr lvl="0" rtl="0">
              <a:spcBef>
                <a:spcPts val="0"/>
              </a:spcBef>
              <a:buClr>
                <a:schemeClr val="dk2"/>
              </a:buClr>
              <a:buFont typeface="Arial"/>
              <a:buNone/>
            </a:pPr>
            <a:r>
              <a:t/>
            </a:r>
            <a:endParaRPr sz="1000">
              <a:solidFill>
                <a:schemeClr val="dk2"/>
              </a:solidFill>
              <a:latin typeface="Verdana"/>
              <a:ea typeface="Verdana"/>
              <a:cs typeface="Verdana"/>
              <a:sym typeface="Verdana"/>
            </a:endParaRPr>
          </a:p>
          <a:p>
            <a:pPr lvl="0" rtl="0">
              <a:spcBef>
                <a:spcPts val="0"/>
              </a:spcBef>
              <a:buClr>
                <a:schemeClr val="dk2"/>
              </a:buClr>
              <a:buSzPct val="110000"/>
              <a:buFont typeface="Arial"/>
              <a:buNone/>
            </a:pPr>
            <a:r>
              <a:rPr lang="en" sz="1000">
                <a:solidFill>
                  <a:schemeClr val="dk2"/>
                </a:solidFill>
                <a:latin typeface="Verdana"/>
                <a:ea typeface="Verdana"/>
                <a:cs typeface="Verdana"/>
                <a:sym typeface="Verdana"/>
              </a:rPr>
              <a:t>The air inside the envelope is typically heated to an average temperature of about 100 degrees Celsius, which is 373 K </a:t>
            </a:r>
          </a:p>
          <a:p>
            <a:pPr lvl="0" rtl="0">
              <a:spcBef>
                <a:spcPts val="0"/>
              </a:spcBef>
              <a:buClr>
                <a:schemeClr val="dk2"/>
              </a:buClr>
              <a:buFont typeface="Arial"/>
              <a:buNone/>
            </a:pPr>
            <a:r>
              <a:t/>
            </a:r>
            <a:endParaRPr sz="1000">
              <a:solidFill>
                <a:schemeClr val="dk2"/>
              </a:solidFill>
              <a:latin typeface="Verdana"/>
              <a:ea typeface="Verdana"/>
              <a:cs typeface="Verdana"/>
              <a:sym typeface="Verdana"/>
            </a:endParaRPr>
          </a:p>
          <a:p>
            <a:pPr lvl="0" rtl="0">
              <a:spcBef>
                <a:spcPts val="0"/>
              </a:spcBef>
              <a:buClr>
                <a:schemeClr val="dk2"/>
              </a:buClr>
              <a:buSzPct val="110000"/>
              <a:buFont typeface="Arial"/>
              <a:buNone/>
            </a:pPr>
            <a:r>
              <a:rPr lang="en" sz="1000">
                <a:solidFill>
                  <a:schemeClr val="dk2"/>
                </a:solidFill>
                <a:latin typeface="Verdana"/>
                <a:ea typeface="Verdana"/>
                <a:cs typeface="Verdana"/>
                <a:sym typeface="Verdana"/>
              </a:rPr>
              <a:t>Substituting the above three values into the Ideal gas law equation and solving for </a:t>
            </a:r>
            <a:r>
              <a:rPr i="1" lang="en" sz="1000">
                <a:solidFill>
                  <a:schemeClr val="dk2"/>
                </a:solidFill>
                <a:latin typeface="Verdana"/>
                <a:ea typeface="Verdana"/>
                <a:cs typeface="Verdana"/>
                <a:sym typeface="Verdana"/>
              </a:rPr>
              <a:t>ρ</a:t>
            </a:r>
            <a:r>
              <a:rPr lang="en" sz="1000">
                <a:solidFill>
                  <a:schemeClr val="dk2"/>
                </a:solidFill>
                <a:latin typeface="Verdana"/>
                <a:ea typeface="Verdana"/>
                <a:cs typeface="Verdana"/>
                <a:sym typeface="Verdana"/>
              </a:rPr>
              <a:t> we get </a:t>
            </a:r>
            <a:r>
              <a:rPr i="1" lang="en" sz="1000">
                <a:solidFill>
                  <a:schemeClr val="dk2"/>
                </a:solidFill>
                <a:latin typeface="Verdana"/>
                <a:ea typeface="Verdana"/>
                <a:cs typeface="Verdana"/>
                <a:sym typeface="Verdana"/>
              </a:rPr>
              <a:t>ρ</a:t>
            </a:r>
            <a:r>
              <a:rPr lang="en" sz="1000">
                <a:solidFill>
                  <a:schemeClr val="dk2"/>
                </a:solidFill>
                <a:latin typeface="Verdana"/>
                <a:ea typeface="Verdana"/>
                <a:cs typeface="Verdana"/>
                <a:sym typeface="Verdana"/>
              </a:rPr>
              <a:t> = 0.946 kg/m</a:t>
            </a:r>
            <a:r>
              <a:rPr baseline="30000" lang="en">
                <a:solidFill>
                  <a:schemeClr val="dk2"/>
                </a:solidFill>
                <a:latin typeface="Verdana"/>
                <a:ea typeface="Verdana"/>
                <a:cs typeface="Verdana"/>
                <a:sym typeface="Verdana"/>
              </a:rPr>
              <a:t>3</a:t>
            </a:r>
            <a:r>
              <a:rPr lang="en" sz="1000">
                <a:solidFill>
                  <a:schemeClr val="dk2"/>
                </a:solidFill>
                <a:latin typeface="Verdana"/>
                <a:ea typeface="Verdana"/>
                <a:cs typeface="Verdana"/>
                <a:sym typeface="Verdana"/>
              </a:rPr>
              <a:t>. This is the density of the heated air inside the envelope. Compare this to normal (ambient) air density which is approximately 1.2 kg/m</a:t>
            </a:r>
            <a:r>
              <a:rPr baseline="30000" lang="en">
                <a:solidFill>
                  <a:schemeClr val="dk2"/>
                </a:solidFill>
                <a:latin typeface="Verdana"/>
                <a:ea typeface="Verdana"/>
                <a:cs typeface="Verdana"/>
                <a:sym typeface="Verdana"/>
              </a:rPr>
              <a:t>3</a:t>
            </a:r>
            <a:r>
              <a:rPr lang="en" sz="1000">
                <a:solidFill>
                  <a:schemeClr val="dk2"/>
                </a:solidFill>
                <a:latin typeface="Verdana"/>
                <a:ea typeface="Verdana"/>
                <a:cs typeface="Verdana"/>
                <a:sym typeface="Verdana"/>
              </a:rPr>
              <a:t>. </a:t>
            </a:r>
          </a:p>
          <a:p>
            <a:pPr lvl="0" rtl="0">
              <a:spcBef>
                <a:spcPts val="0"/>
              </a:spcBef>
              <a:buClr>
                <a:schemeClr val="dk2"/>
              </a:buClr>
              <a:buFont typeface="Arial"/>
              <a:buNone/>
            </a:pPr>
            <a:r>
              <a:t/>
            </a:r>
            <a:endParaRPr sz="1000">
              <a:solidFill>
                <a:schemeClr val="dk2"/>
              </a:solidFill>
              <a:latin typeface="Verdana"/>
              <a:ea typeface="Verdana"/>
              <a:cs typeface="Verdana"/>
              <a:sym typeface="Verdana"/>
            </a:endParaRPr>
          </a:p>
          <a:p>
            <a:pPr lvl="0" rtl="0">
              <a:spcBef>
                <a:spcPts val="0"/>
              </a:spcBef>
              <a:buClr>
                <a:schemeClr val="dk2"/>
              </a:buClr>
              <a:buSzPct val="110000"/>
              <a:buFont typeface="Arial"/>
              <a:buNone/>
            </a:pPr>
            <a:r>
              <a:rPr lang="en" sz="1000">
                <a:solidFill>
                  <a:schemeClr val="dk2"/>
                </a:solidFill>
                <a:latin typeface="Verdana"/>
                <a:ea typeface="Verdana"/>
                <a:cs typeface="Verdana"/>
                <a:sym typeface="Verdana"/>
              </a:rPr>
              <a:t>Next, for an average size balloon with an envelope volume of 2800 m</a:t>
            </a:r>
            <a:r>
              <a:rPr baseline="30000" lang="en">
                <a:solidFill>
                  <a:schemeClr val="dk2"/>
                </a:solidFill>
                <a:latin typeface="Verdana"/>
                <a:ea typeface="Verdana"/>
                <a:cs typeface="Verdana"/>
                <a:sym typeface="Verdana"/>
              </a:rPr>
              <a:t>3</a:t>
            </a:r>
            <a:r>
              <a:rPr lang="en" sz="1000">
                <a:solidFill>
                  <a:schemeClr val="dk2"/>
                </a:solidFill>
                <a:latin typeface="Verdana"/>
                <a:ea typeface="Verdana"/>
                <a:cs typeface="Verdana"/>
                <a:sym typeface="Verdana"/>
              </a:rPr>
              <a:t> we wish to determine the net upward buoyant force generated by the envelope. </a:t>
            </a:r>
          </a:p>
          <a:p>
            <a:pPr lvl="0" rtl="0">
              <a:spcBef>
                <a:spcPts val="0"/>
              </a:spcBef>
              <a:buClr>
                <a:schemeClr val="dk2"/>
              </a:buClr>
              <a:buFont typeface="Arial"/>
              <a:buNone/>
            </a:pPr>
            <a:r>
              <a:t/>
            </a:r>
            <a:endParaRPr sz="1000">
              <a:solidFill>
                <a:schemeClr val="dk2"/>
              </a:solidFill>
              <a:latin typeface="Verdana"/>
              <a:ea typeface="Verdana"/>
              <a:cs typeface="Verdana"/>
              <a:sym typeface="Verdana"/>
            </a:endParaRPr>
          </a:p>
          <a:p>
            <a:pPr lvl="0" rtl="0">
              <a:spcBef>
                <a:spcPts val="0"/>
              </a:spcBef>
              <a:buClr>
                <a:schemeClr val="dk2"/>
              </a:buClr>
              <a:buSzPct val="110000"/>
              <a:buFont typeface="Arial"/>
              <a:buNone/>
            </a:pPr>
            <a:r>
              <a:rPr lang="en" sz="1000">
                <a:solidFill>
                  <a:schemeClr val="dk2"/>
                </a:solidFill>
                <a:latin typeface="Verdana"/>
                <a:ea typeface="Verdana"/>
                <a:cs typeface="Verdana"/>
                <a:sym typeface="Verdana"/>
              </a:rPr>
              <a:t>The net buoyant force is defined here as the difference in density between the surrounding air and the heated air, multiplied by the envelope volume. Thus, </a:t>
            </a:r>
          </a:p>
          <a:p>
            <a:pPr lvl="0" rtl="0">
              <a:spcBef>
                <a:spcPts val="0"/>
              </a:spcBef>
              <a:buClr>
                <a:schemeClr val="dk2"/>
              </a:buClr>
              <a:buFont typeface="Arial"/>
              <a:buNone/>
            </a:pPr>
            <a:r>
              <a:t/>
            </a:r>
            <a:endParaRPr sz="1000">
              <a:solidFill>
                <a:schemeClr val="dk2"/>
              </a:solidFill>
              <a:latin typeface="Verdana"/>
              <a:ea typeface="Verdana"/>
              <a:cs typeface="Verdana"/>
              <a:sym typeface="Verdana"/>
            </a:endParaRPr>
          </a:p>
          <a:p>
            <a:pPr lvl="0" rtl="0">
              <a:spcBef>
                <a:spcPts val="0"/>
              </a:spcBef>
              <a:buClr>
                <a:schemeClr val="dk2"/>
              </a:buClr>
              <a:buSzPct val="110000"/>
              <a:buFont typeface="Arial"/>
              <a:buNone/>
            </a:pPr>
            <a:r>
              <a:rPr i="1" lang="en" sz="1000">
                <a:solidFill>
                  <a:schemeClr val="dk2"/>
                </a:solidFill>
                <a:latin typeface="Verdana"/>
                <a:ea typeface="Verdana"/>
                <a:cs typeface="Verdana"/>
                <a:sym typeface="Verdana"/>
              </a:rPr>
              <a:t>F</a:t>
            </a:r>
            <a:r>
              <a:rPr baseline="-25000" i="1" lang="en" sz="1000">
                <a:solidFill>
                  <a:schemeClr val="dk2"/>
                </a:solidFill>
                <a:latin typeface="Verdana"/>
                <a:ea typeface="Verdana"/>
                <a:cs typeface="Verdana"/>
                <a:sym typeface="Verdana"/>
              </a:rPr>
              <a:t>B,net</a:t>
            </a:r>
            <a:r>
              <a:rPr lang="en" sz="1000">
                <a:solidFill>
                  <a:schemeClr val="dk2"/>
                </a:solidFill>
                <a:latin typeface="Verdana"/>
                <a:ea typeface="Verdana"/>
                <a:cs typeface="Verdana"/>
                <a:sym typeface="Verdana"/>
              </a:rPr>
              <a:t> = (1.2—0.946)x2800 = 711 kg (1565 lb) </a:t>
            </a:r>
          </a:p>
          <a:p>
            <a:pPr lvl="0" rtl="0">
              <a:spcBef>
                <a:spcPts val="0"/>
              </a:spcBef>
              <a:buClr>
                <a:schemeClr val="dk2"/>
              </a:buClr>
              <a:buFont typeface="Arial"/>
              <a:buNone/>
            </a:pPr>
            <a:r>
              <a:t/>
            </a:r>
            <a:endParaRPr sz="1000">
              <a:solidFill>
                <a:schemeClr val="dk2"/>
              </a:solidFill>
              <a:latin typeface="Verdana"/>
              <a:ea typeface="Verdana"/>
              <a:cs typeface="Verdana"/>
              <a:sym typeface="Verdana"/>
            </a:endParaRPr>
          </a:p>
          <a:p>
            <a:pPr lvl="0" rtl="0">
              <a:spcBef>
                <a:spcPts val="0"/>
              </a:spcBef>
              <a:buClr>
                <a:schemeClr val="dk2"/>
              </a:buClr>
              <a:buSzPct val="110000"/>
              <a:buFont typeface="Arial"/>
              <a:buNone/>
            </a:pPr>
            <a:r>
              <a:rPr lang="en" sz="1000">
                <a:solidFill>
                  <a:schemeClr val="dk2"/>
                </a:solidFill>
                <a:latin typeface="Verdana"/>
                <a:ea typeface="Verdana"/>
                <a:cs typeface="Verdana"/>
                <a:sym typeface="Verdana"/>
              </a:rPr>
              <a:t>This is the net buoyant force pushing upwards on the heated air inside the envelope. The hot air balloon components (such as envelope, gondola, burner, fuel tanks, and passengers) can at most weigh 711 kg in order for the buoyant force to be able to completely lift the hot air balloon off the ground.”</a:t>
            </a:r>
          </a:p>
          <a:p>
            <a:pPr rtl="0">
              <a:spcBef>
                <a:spcPts val="0"/>
              </a:spcBef>
              <a:buNone/>
            </a:pPr>
            <a:r>
              <a:t/>
            </a:r>
            <a:endParaRPr/>
          </a:p>
          <a:p>
            <a:pPr>
              <a:spcBef>
                <a:spcPts val="0"/>
              </a:spcBef>
              <a:buNone/>
            </a:pPr>
            <a:r>
              <a:rPr lang="en"/>
              <a:t>(http://www.real-world-physics-problems.com/hot-air-balloon-physics.html)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Balloons don’t offer great control as far as altitude or steering go. Some are definitely better than others, but all are limited by their structure.</a:t>
            </a:r>
          </a:p>
          <a:p>
            <a:pPr rtl="0">
              <a:spcBef>
                <a:spcPts val="0"/>
              </a:spcBef>
              <a:buNone/>
            </a:pPr>
            <a:r>
              <a:rPr lang="en"/>
              <a:t>Since balloons don’t offer a nice cozy pressurized cockpit they don’t allow you to rise too far into the atmosphere. They’re limited to the first layer.</a:t>
            </a:r>
          </a:p>
          <a:p>
            <a:pPr rtl="0">
              <a:spcBef>
                <a:spcPts val="0"/>
              </a:spcBef>
              <a:buNone/>
            </a:pPr>
            <a:r>
              <a:rPr lang="en"/>
              <a:t>Balloons can be pushed around a lot easier by the wind and are much more susceptible to nature.</a:t>
            </a:r>
          </a:p>
          <a:p>
            <a:pPr rtl="0">
              <a:spcBef>
                <a:spcPts val="0"/>
              </a:spcBef>
              <a:buNone/>
            </a:pPr>
            <a:r>
              <a:t/>
            </a:r>
            <a:endParaRPr/>
          </a:p>
          <a:p>
            <a:pPr rtl="0">
              <a:spcBef>
                <a:spcPts val="0"/>
              </a:spcBef>
              <a:buNone/>
            </a:pPr>
            <a:r>
              <a:rPr lang="en"/>
              <a:t>Without needing to fill up on jet fuel, provide a bunch of maintenance, or build a nice metal shell balloons tend to be a lot less expensive to use and maintain.</a:t>
            </a:r>
          </a:p>
          <a:p>
            <a:pPr rtl="0">
              <a:spcBef>
                <a:spcPts val="0"/>
              </a:spcBef>
              <a:buNone/>
            </a:pPr>
            <a:r>
              <a:rPr lang="en"/>
              <a:t>There aren’t nearly as many nifty parts to break on a balloon. Even dirigibles, which are the most complex balloon travel, have many fewer things to maintain than an airplane.</a:t>
            </a:r>
          </a:p>
          <a:p>
            <a:pPr>
              <a:spcBef>
                <a:spcPts val="0"/>
              </a:spcBef>
              <a:buNone/>
            </a:pPr>
            <a:r>
              <a:rPr lang="en"/>
              <a:t>Since a balloon crash is generally less disastrous (though NOT ALWAYS) there are fewer restrictions on who can fly them. There are still restrictions, though. Dirigibles and hot air balloons still require trained pilots.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As you move to higher altitudes, the air becomes colder and holds less oxygen. This makes it difficult to breathe higher up (which is the reason mountain climbers require oxygen tanks at higher elevations).</a:t>
            </a:r>
          </a:p>
          <a:p>
            <a:pPr rtl="0">
              <a:spcBef>
                <a:spcPts val="0"/>
              </a:spcBef>
              <a:buNone/>
            </a:pPr>
            <a:r>
              <a:rPr lang="en"/>
              <a:t>Planes like to stay at the top of the troposphere or the bottom of the stratosphere because there tend to be more stable air currents. The stratosphere has the added bonus of being above the weather (clouds stay in the troposphere).</a:t>
            </a:r>
          </a:p>
          <a:p>
            <a:pPr>
              <a:spcBef>
                <a:spcPts val="0"/>
              </a:spcBef>
              <a:buNone/>
            </a:pPr>
            <a:r>
              <a:rPr lang="en"/>
              <a:t>While balloons CAN travel much higher, they tend to stay in the troposphere.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u="sng">
                <a:solidFill>
                  <a:schemeClr val="hlink"/>
                </a:solidFill>
                <a:hlinkClick r:id="rId2"/>
              </a:rPr>
              <a:t>http://www.redbull.com/us/en/adventure/stories/1331615638318/rare-10-minute-clip-of-the-historic-space-jump</a:t>
            </a:r>
            <a:r>
              <a:rPr lang="en"/>
              <a:t> For freefall if interested.</a:t>
            </a:r>
          </a:p>
          <a:p>
            <a:pPr rtl="0">
              <a:spcBef>
                <a:spcPts val="0"/>
              </a:spcBef>
              <a:buNone/>
            </a:pPr>
            <a:r>
              <a:t/>
            </a:r>
            <a:endParaRPr/>
          </a:p>
          <a:p>
            <a:pPr>
              <a:spcBef>
                <a:spcPts val="0"/>
              </a:spcBef>
              <a:buNone/>
            </a:pPr>
            <a:r>
              <a:rPr lang="en"/>
              <a:t>Notice the specialized flight suit and capsule required for this altitude. Also, at this point he would have no control over the balloon’s steering or altitude. Balloons can definitely get up there, though!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Helium balloons have been used to lift people--for novelty only. It takes way too much helium for it to be practical for any sort of movement or sustained flight.</a:t>
            </a:r>
          </a:p>
          <a:p>
            <a:pPr rtl="0">
              <a:spcBef>
                <a:spcPts val="0"/>
              </a:spcBef>
              <a:buNone/>
            </a:pPr>
            <a:r>
              <a:t/>
            </a:r>
            <a:endParaRPr/>
          </a:p>
          <a:p>
            <a:pPr>
              <a:spcBef>
                <a:spcPts val="0"/>
              </a:spcBef>
              <a:buNone/>
            </a:pPr>
            <a:r>
              <a:rPr lang="en"/>
              <a:t>Lift here is due to the fact that helium is lighter than air and naturally rises. It’s like ice floating in water--since the gas is less dense, it provides lift.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Blimps can deflate! They have no rigid structure. Their shape is maintained by the pressure of the gases within.</a:t>
            </a:r>
          </a:p>
          <a:p>
            <a:pPr>
              <a:spcBef>
                <a:spcPts val="0"/>
              </a:spcBef>
              <a:buNone/>
            </a:pPr>
            <a:r>
              <a:rPr lang="en"/>
              <a:t>Zeppelin is a brand, so all zeppelins are rigid airships, but not all rigid airships are zeppelins. A rigid airship has a metal structure that supports the shape--can’t deflate.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Again, like ice floating in water both hydrogen and helium rise in air because they are less dense. Helium is the more common choice because it is a noble gas and inert (doesn’t react easily with other things) and it’s less expensive. Hydrogen is a more effective gas for lifting because it is less dense than Helium, but reacts more readily (and is slightly flammable) and is more expensive. Since the Hindenburg accident (dirigible burst into flames--pretty much everyone died) hydrogen has not been a popular choice for dirigibles.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p:nvPr/>
        </p:nvSpPr>
        <p:spPr>
          <a:xfrm flipH="1" rot="10800000">
            <a:off x="0" y="1541738"/>
            <a:ext cx="9143999" cy="915711"/>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7" name="Shape 17"/>
          <p:cNvSpPr/>
          <p:nvPr/>
        </p:nvSpPr>
        <p:spPr>
          <a:xfrm>
            <a:off x="0" y="0"/>
            <a:ext cx="9144000" cy="16001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18" name="Shape 18"/>
          <p:cNvSpPr txBox="1"/>
          <p:nvPr>
            <p:ph idx="1" type="subTitle"/>
          </p:nvPr>
        </p:nvSpPr>
        <p:spPr>
          <a:xfrm rot="-186991">
            <a:off x="1102116" y="2348618"/>
            <a:ext cx="7576304" cy="393946"/>
          </a:xfrm>
          <a:prstGeom prst="rect">
            <a:avLst/>
          </a:prstGeom>
        </p:spPr>
        <p:txBody>
          <a:bodyPr anchorCtr="0" anchor="ctr" bIns="91425" lIns="91425" rIns="91425" tIns="91425"/>
          <a:lstStyle>
            <a:lvl1pPr>
              <a:spcBef>
                <a:spcPts val="0"/>
              </a:spcBef>
              <a:buSzPct val="100000"/>
              <a:buNone/>
              <a:defRPr sz="2000"/>
            </a:lvl1pPr>
            <a:lvl2pPr>
              <a:spcBef>
                <a:spcPts val="0"/>
              </a:spcBef>
              <a:buSzPct val="100000"/>
              <a:buNone/>
              <a:defRPr sz="2000"/>
            </a:lvl2pPr>
            <a:lvl3pPr>
              <a:spcBef>
                <a:spcPts val="0"/>
              </a:spcBef>
              <a:buSzPct val="100000"/>
              <a:buNone/>
              <a:defRPr sz="2000"/>
            </a:lvl3pPr>
            <a:lvl4pPr>
              <a:spcBef>
                <a:spcPts val="0"/>
              </a:spcBef>
              <a:buSzPct val="100000"/>
              <a:buNone/>
              <a:defRPr sz="2000"/>
            </a:lvl4pPr>
            <a:lvl5pPr>
              <a:spcBef>
                <a:spcPts val="0"/>
              </a:spcBef>
              <a:buSzPct val="100000"/>
              <a:buNone/>
              <a:defRPr sz="2000"/>
            </a:lvl5pPr>
            <a:lvl6pPr>
              <a:spcBef>
                <a:spcPts val="0"/>
              </a:spcBef>
              <a:buSzPct val="100000"/>
              <a:buNone/>
              <a:defRPr sz="2000"/>
            </a:lvl6pPr>
            <a:lvl7pPr>
              <a:spcBef>
                <a:spcPts val="0"/>
              </a:spcBef>
              <a:buSzPct val="100000"/>
              <a:buNone/>
              <a:defRPr sz="2000"/>
            </a:lvl7pPr>
            <a:lvl8pPr>
              <a:spcBef>
                <a:spcPts val="0"/>
              </a:spcBef>
              <a:buSzPct val="100000"/>
              <a:buNone/>
              <a:defRPr sz="2000"/>
            </a:lvl8pPr>
            <a:lvl9pPr>
              <a:spcBef>
                <a:spcPts val="0"/>
              </a:spcBef>
              <a:buSzPct val="100000"/>
              <a:buNone/>
              <a:defRPr sz="2000"/>
            </a:lvl9pPr>
          </a:lstStyle>
          <a:p/>
        </p:txBody>
      </p:sp>
      <p:sp>
        <p:nvSpPr>
          <p:cNvPr id="19" name="Shape 19"/>
          <p:cNvSpPr/>
          <p:nvPr/>
        </p:nvSpPr>
        <p:spPr>
          <a:xfrm rot="-180223">
            <a:off x="472457" y="1841105"/>
            <a:ext cx="498084" cy="337146"/>
          </a:xfrm>
          <a:prstGeom prst="star4">
            <a:avLst>
              <a:gd fmla="val 20046" name="adj"/>
            </a:avLst>
          </a:prstGeom>
          <a:solidFill>
            <a:schemeClr val="accent1"/>
          </a:solidFill>
          <a:ln>
            <a:noFill/>
          </a:ln>
        </p:spPr>
        <p:txBody>
          <a:bodyPr anchorCtr="0" anchor="ctr" bIns="45700" lIns="91425" rIns="91425" tIns="45700">
            <a:noAutofit/>
          </a:bodyPr>
          <a:lstStyle/>
          <a:p>
            <a:pPr>
              <a:spcBef>
                <a:spcPts val="0"/>
              </a:spcBef>
              <a:buNone/>
            </a:pPr>
            <a:r>
              <a:t/>
            </a:r>
            <a:endParaRPr/>
          </a:p>
        </p:txBody>
      </p:sp>
      <p:sp>
        <p:nvSpPr>
          <p:cNvPr id="20" name="Shape 20"/>
          <p:cNvSpPr txBox="1"/>
          <p:nvPr>
            <p:ph type="ctrTitle"/>
          </p:nvPr>
        </p:nvSpPr>
        <p:spPr>
          <a:xfrm rot="-183804">
            <a:off x="1035602" y="1005108"/>
            <a:ext cx="7763693" cy="1067996"/>
          </a:xfrm>
          <a:prstGeom prst="rect">
            <a:avLst/>
          </a:prstGeom>
        </p:spPr>
        <p:txBody>
          <a:bodyPr anchorCtr="0" anchor="b" bIns="91425" lIns="91425" rIns="91425" tIns="91425"/>
          <a:lstStyle>
            <a:lvl1pPr>
              <a:spcBef>
                <a:spcPts val="0"/>
              </a:spcBef>
              <a:buSzPct val="100000"/>
              <a:defRPr b="1" sz="4800"/>
            </a:lvl1pPr>
            <a:lvl2pPr>
              <a:spcBef>
                <a:spcPts val="0"/>
              </a:spcBef>
              <a:buSzPct val="100000"/>
              <a:defRPr b="1" sz="4800"/>
            </a:lvl2pPr>
            <a:lvl3pPr>
              <a:spcBef>
                <a:spcPts val="0"/>
              </a:spcBef>
              <a:buSzPct val="100000"/>
              <a:defRPr b="1" sz="4800"/>
            </a:lvl3pPr>
            <a:lvl4pPr>
              <a:spcBef>
                <a:spcPts val="0"/>
              </a:spcBef>
              <a:buSzPct val="100000"/>
              <a:defRPr b="1" sz="4800"/>
            </a:lvl4pPr>
            <a:lvl5pPr>
              <a:spcBef>
                <a:spcPts val="0"/>
              </a:spcBef>
              <a:buSzPct val="100000"/>
              <a:defRPr b="1" sz="4800"/>
            </a:lvl5pPr>
            <a:lvl6pPr>
              <a:spcBef>
                <a:spcPts val="0"/>
              </a:spcBef>
              <a:buSzPct val="100000"/>
              <a:defRPr b="1" sz="4800"/>
            </a:lvl6pPr>
            <a:lvl7pPr>
              <a:spcBef>
                <a:spcPts val="0"/>
              </a:spcBef>
              <a:buSzPct val="100000"/>
              <a:defRPr b="1" sz="4800"/>
            </a:lvl7pPr>
            <a:lvl8pPr>
              <a:spcBef>
                <a:spcPts val="0"/>
              </a:spcBef>
              <a:buSzPct val="100000"/>
              <a:defRPr b="1" sz="4800"/>
            </a:lvl8pPr>
            <a:lvl9pPr>
              <a:spcBef>
                <a:spcPts val="0"/>
              </a:spcBef>
              <a:buSzPct val="100000"/>
              <a:defRPr b="1" sz="4800"/>
            </a:lvl9pPr>
          </a:lstStyle>
          <a:p/>
        </p:txBody>
      </p:sp>
      <p:sp>
        <p:nvSpPr>
          <p:cNvPr id="21" name="Shape 21"/>
          <p:cNvSpPr/>
          <p:nvPr/>
        </p:nvSpPr>
        <p:spPr>
          <a:xfrm flipH="1">
            <a:off x="0" y="2633472"/>
            <a:ext cx="9143999" cy="2511742"/>
          </a:xfrm>
          <a:custGeom>
            <a:pathLst>
              <a:path extrusionOk="0" h="3429000" w="9144000">
                <a:moveTo>
                  <a:pt x="0" y="0"/>
                </a:moveTo>
                <a:lnTo>
                  <a:pt x="0" y="762000"/>
                </a:lnTo>
                <a:lnTo>
                  <a:pt x="0" y="3429000"/>
                </a:lnTo>
                <a:lnTo>
                  <a:pt x="9144000" y="3429000"/>
                </a:lnTo>
                <a:lnTo>
                  <a:pt x="9144000" y="76200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2" name="Shape 22"/>
          <p:cNvSpPr/>
          <p:nvPr/>
        </p:nvSpPr>
        <p:spPr>
          <a:xfrm rot="-213060">
            <a:off x="920480" y="2871570"/>
            <a:ext cx="6010940" cy="2166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4" name="Shape 24"/>
        <p:cNvGrpSpPr/>
        <p:nvPr/>
      </p:nvGrpSpPr>
      <p:grpSpPr>
        <a:xfrm>
          <a:off x="0" y="0"/>
          <a:ext cx="0" cy="0"/>
          <a:chOff x="0" y="0"/>
          <a:chExt cx="0" cy="0"/>
        </a:xfrm>
      </p:grpSpPr>
      <p:sp>
        <p:nvSpPr>
          <p:cNvPr id="25" name="Shape 25"/>
          <p:cNvSpPr/>
          <p:nvPr/>
        </p:nvSpPr>
        <p:spPr>
          <a:xfrm flipH="1">
            <a:off x="0" y="4686300"/>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26" name="Shape 26"/>
          <p:cNvSpPr/>
          <p:nvPr/>
        </p:nvSpPr>
        <p:spPr>
          <a:xfrm rot="-85925">
            <a:off x="919151" y="4632406"/>
            <a:ext cx="7394209" cy="220614"/>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27" name="Shape 27"/>
          <p:cNvSpPr/>
          <p:nvPr/>
        </p:nvSpPr>
        <p:spPr>
          <a:xfrm flipH="1" rot="10800000">
            <a:off x="0" y="-703"/>
            <a:ext cx="9143999" cy="1086553"/>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28" name="Shape 28"/>
          <p:cNvSpPr/>
          <p:nvPr/>
        </p:nvSpPr>
        <p:spPr>
          <a:xfrm flipH="1" rot="10800000">
            <a:off x="0" y="0"/>
            <a:ext cx="9143999" cy="1025050"/>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29" name="Shape 29"/>
          <p:cNvSpPr/>
          <p:nvPr/>
        </p:nvSpPr>
        <p:spPr>
          <a:xfrm flipH="1">
            <a:off x="0" y="4745735"/>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30" name="Shape 30"/>
          <p:cNvSpPr txBox="1"/>
          <p:nvPr>
            <p:ph type="title"/>
          </p:nvPr>
        </p:nvSpPr>
        <p:spPr>
          <a:xfrm rot="-228134">
            <a:off x="1184357" y="-16296"/>
            <a:ext cx="8215583" cy="85972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p:nvPr/>
        </p:nvSpPr>
        <p:spPr>
          <a:xfrm rot="-180223">
            <a:off x="701058" y="526655"/>
            <a:ext cx="498084" cy="337146"/>
          </a:xfrm>
          <a:prstGeom prst="star4">
            <a:avLst>
              <a:gd fmla="val 20046" name="adj"/>
            </a:avLst>
          </a:prstGeom>
          <a:solidFill>
            <a:schemeClr val="accent1"/>
          </a:solidFill>
          <a:ln>
            <a:noFill/>
          </a:ln>
        </p:spPr>
        <p:txBody>
          <a:bodyPr anchorCtr="0" anchor="ctr" bIns="45700" lIns="91425" rIns="91425" tIns="45700">
            <a:noAutofit/>
          </a:bodyPr>
          <a:lstStyle/>
          <a:p>
            <a:pPr>
              <a:spcBef>
                <a:spcPts val="0"/>
              </a:spcBef>
              <a:buNone/>
            </a:pPr>
            <a:r>
              <a:t/>
            </a:r>
            <a:endParaRPr/>
          </a:p>
        </p:txBody>
      </p:sp>
      <p:sp>
        <p:nvSpPr>
          <p:cNvPr id="32" name="Shape 32"/>
          <p:cNvSpPr/>
          <p:nvPr/>
        </p:nvSpPr>
        <p:spPr>
          <a:xfrm rot="-85925">
            <a:off x="916433" y="4721779"/>
            <a:ext cx="7394209" cy="237220"/>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33" name="Shape 33"/>
          <p:cNvSpPr txBox="1"/>
          <p:nvPr>
            <p:ph idx="1" type="body"/>
          </p:nvPr>
        </p:nvSpPr>
        <p:spPr>
          <a:xfrm>
            <a:off x="457200" y="1200150"/>
            <a:ext cx="8229600" cy="33945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4" name="Shape 3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5" name="Shape 35"/>
        <p:cNvGrpSpPr/>
        <p:nvPr/>
      </p:nvGrpSpPr>
      <p:grpSpPr>
        <a:xfrm>
          <a:off x="0" y="0"/>
          <a:ext cx="0" cy="0"/>
          <a:chOff x="0" y="0"/>
          <a:chExt cx="0" cy="0"/>
        </a:xfrm>
      </p:grpSpPr>
      <p:sp>
        <p:nvSpPr>
          <p:cNvPr id="36" name="Shape 36"/>
          <p:cNvSpPr/>
          <p:nvPr/>
        </p:nvSpPr>
        <p:spPr>
          <a:xfrm flipH="1">
            <a:off x="0" y="4686300"/>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37" name="Shape 37"/>
          <p:cNvSpPr/>
          <p:nvPr/>
        </p:nvSpPr>
        <p:spPr>
          <a:xfrm rot="-85925">
            <a:off x="919151" y="4632406"/>
            <a:ext cx="7394209" cy="220614"/>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flipH="1" rot="10800000">
            <a:off x="0" y="-703"/>
            <a:ext cx="9143999" cy="1086553"/>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39" name="Shape 39"/>
          <p:cNvSpPr/>
          <p:nvPr/>
        </p:nvSpPr>
        <p:spPr>
          <a:xfrm flipH="1" rot="10800000">
            <a:off x="0" y="0"/>
            <a:ext cx="9143999" cy="1025050"/>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40" name="Shape 40"/>
          <p:cNvSpPr/>
          <p:nvPr/>
        </p:nvSpPr>
        <p:spPr>
          <a:xfrm rot="-180223">
            <a:off x="701058" y="526655"/>
            <a:ext cx="498084" cy="337146"/>
          </a:xfrm>
          <a:prstGeom prst="star4">
            <a:avLst>
              <a:gd fmla="val 20046" name="adj"/>
            </a:avLst>
          </a:prstGeom>
          <a:solidFill>
            <a:schemeClr val="accent1"/>
          </a:solidFill>
          <a:ln>
            <a:noFill/>
          </a:ln>
        </p:spPr>
        <p:txBody>
          <a:bodyPr anchorCtr="0" anchor="ctr" bIns="45700" lIns="91425" rIns="91425" tIns="45700">
            <a:noAutofit/>
          </a:bodyPr>
          <a:lstStyle/>
          <a:p>
            <a:pPr>
              <a:spcBef>
                <a:spcPts val="0"/>
              </a:spcBef>
              <a:buNone/>
            </a:pPr>
            <a:r>
              <a:t/>
            </a:r>
            <a:endParaRPr/>
          </a:p>
        </p:txBody>
      </p:sp>
      <p:sp>
        <p:nvSpPr>
          <p:cNvPr id="41" name="Shape 41"/>
          <p:cNvSpPr txBox="1"/>
          <p:nvPr>
            <p:ph type="title"/>
          </p:nvPr>
        </p:nvSpPr>
        <p:spPr>
          <a:xfrm rot="-228134">
            <a:off x="1184357" y="-16296"/>
            <a:ext cx="8215583" cy="85972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2" name="Shape 42"/>
          <p:cNvSpPr/>
          <p:nvPr/>
        </p:nvSpPr>
        <p:spPr>
          <a:xfrm rot="-85925">
            <a:off x="916433" y="4721779"/>
            <a:ext cx="7394209" cy="237220"/>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43" name="Shape 43"/>
          <p:cNvSpPr txBox="1"/>
          <p:nvPr>
            <p:ph idx="1" type="body"/>
          </p:nvPr>
        </p:nvSpPr>
        <p:spPr>
          <a:xfrm>
            <a:off x="457200" y="1200150"/>
            <a:ext cx="4038599" cy="33945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4" name="Shape 44"/>
          <p:cNvSpPr txBox="1"/>
          <p:nvPr>
            <p:ph idx="2" type="body"/>
          </p:nvPr>
        </p:nvSpPr>
        <p:spPr>
          <a:xfrm>
            <a:off x="4648200" y="1200150"/>
            <a:ext cx="4038599" cy="33945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5" name="Shape 45"/>
          <p:cNvSpPr/>
          <p:nvPr/>
        </p:nvSpPr>
        <p:spPr>
          <a:xfrm flipH="1">
            <a:off x="0" y="4745735"/>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46" name="Shape 4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7" name="Shape 47"/>
        <p:cNvGrpSpPr/>
        <p:nvPr/>
      </p:nvGrpSpPr>
      <p:grpSpPr>
        <a:xfrm>
          <a:off x="0" y="0"/>
          <a:ext cx="0" cy="0"/>
          <a:chOff x="0" y="0"/>
          <a:chExt cx="0" cy="0"/>
        </a:xfrm>
      </p:grpSpPr>
      <p:sp>
        <p:nvSpPr>
          <p:cNvPr id="48" name="Shape 48"/>
          <p:cNvSpPr/>
          <p:nvPr/>
        </p:nvSpPr>
        <p:spPr>
          <a:xfrm flipH="1">
            <a:off x="0" y="4686300"/>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49" name="Shape 49"/>
          <p:cNvSpPr/>
          <p:nvPr/>
        </p:nvSpPr>
        <p:spPr>
          <a:xfrm rot="-85925">
            <a:off x="919151" y="4632406"/>
            <a:ext cx="7394209" cy="220614"/>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50" name="Shape 50"/>
          <p:cNvSpPr/>
          <p:nvPr/>
        </p:nvSpPr>
        <p:spPr>
          <a:xfrm flipH="1" rot="10800000">
            <a:off x="0" y="-703"/>
            <a:ext cx="9143999" cy="1086553"/>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51" name="Shape 51"/>
          <p:cNvSpPr/>
          <p:nvPr/>
        </p:nvSpPr>
        <p:spPr>
          <a:xfrm flipH="1" rot="10800000">
            <a:off x="0" y="0"/>
            <a:ext cx="9143999" cy="1025050"/>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52" name="Shape 52"/>
          <p:cNvSpPr/>
          <p:nvPr/>
        </p:nvSpPr>
        <p:spPr>
          <a:xfrm rot="-180223">
            <a:off x="701058" y="526655"/>
            <a:ext cx="498084" cy="337146"/>
          </a:xfrm>
          <a:prstGeom prst="star4">
            <a:avLst>
              <a:gd fmla="val 20046" name="adj"/>
            </a:avLst>
          </a:prstGeom>
          <a:solidFill>
            <a:schemeClr val="accent1"/>
          </a:solidFill>
          <a:ln>
            <a:noFill/>
          </a:ln>
        </p:spPr>
        <p:txBody>
          <a:bodyPr anchorCtr="0" anchor="ctr" bIns="45700" lIns="91425" rIns="91425" tIns="45700">
            <a:noAutofit/>
          </a:bodyPr>
          <a:lstStyle/>
          <a:p>
            <a:pPr>
              <a:spcBef>
                <a:spcPts val="0"/>
              </a:spcBef>
              <a:buNone/>
            </a:pPr>
            <a:r>
              <a:t/>
            </a:r>
            <a:endParaRPr/>
          </a:p>
        </p:txBody>
      </p:sp>
      <p:sp>
        <p:nvSpPr>
          <p:cNvPr id="53" name="Shape 53"/>
          <p:cNvSpPr txBox="1"/>
          <p:nvPr>
            <p:ph type="title"/>
          </p:nvPr>
        </p:nvSpPr>
        <p:spPr>
          <a:xfrm rot="-228134">
            <a:off x="1184357" y="-16296"/>
            <a:ext cx="8215583" cy="85972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4" name="Shape 54"/>
          <p:cNvSpPr/>
          <p:nvPr/>
        </p:nvSpPr>
        <p:spPr>
          <a:xfrm rot="-85925">
            <a:off x="916433" y="4721779"/>
            <a:ext cx="7394209" cy="237220"/>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55" name="Shape 55"/>
          <p:cNvSpPr/>
          <p:nvPr/>
        </p:nvSpPr>
        <p:spPr>
          <a:xfrm flipH="1">
            <a:off x="0" y="4745735"/>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56" name="Shape 5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7" name="Shape 57"/>
        <p:cNvGrpSpPr/>
        <p:nvPr/>
      </p:nvGrpSpPr>
      <p:grpSpPr>
        <a:xfrm>
          <a:off x="0" y="0"/>
          <a:ext cx="0" cy="0"/>
          <a:chOff x="0" y="0"/>
          <a:chExt cx="0" cy="0"/>
        </a:xfrm>
      </p:grpSpPr>
      <p:sp>
        <p:nvSpPr>
          <p:cNvPr id="58" name="Shape 58"/>
          <p:cNvSpPr/>
          <p:nvPr/>
        </p:nvSpPr>
        <p:spPr>
          <a:xfrm flipH="1">
            <a:off x="0" y="4686300"/>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59" name="Shape 59"/>
          <p:cNvSpPr/>
          <p:nvPr/>
        </p:nvSpPr>
        <p:spPr>
          <a:xfrm rot="-85925">
            <a:off x="919151" y="4632406"/>
            <a:ext cx="7394209" cy="220614"/>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60" name="Shape 60"/>
          <p:cNvSpPr/>
          <p:nvPr/>
        </p:nvSpPr>
        <p:spPr>
          <a:xfrm flipH="1" rot="10800000">
            <a:off x="0" y="-703"/>
            <a:ext cx="9143999" cy="1086553"/>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61" name="Shape 61"/>
          <p:cNvSpPr txBox="1"/>
          <p:nvPr>
            <p:ph idx="1" type="body"/>
          </p:nvPr>
        </p:nvSpPr>
        <p:spPr>
          <a:xfrm rot="-90017">
            <a:off x="999515" y="4338182"/>
            <a:ext cx="5568708" cy="355283"/>
          </a:xfrm>
          <a:prstGeom prst="rect">
            <a:avLst/>
          </a:prstGeom>
        </p:spPr>
        <p:txBody>
          <a:bodyPr anchorCtr="0" anchor="b" bIns="91425" lIns="91425" rIns="91425" tIns="91425"/>
          <a:lstStyle>
            <a:lvl1pPr>
              <a:spcBef>
                <a:spcPts val="0"/>
              </a:spcBef>
              <a:buSzPct val="100000"/>
              <a:buNone/>
              <a:defRPr sz="1800"/>
            </a:lvl1pPr>
          </a:lstStyle>
          <a:p/>
        </p:txBody>
      </p:sp>
      <p:sp>
        <p:nvSpPr>
          <p:cNvPr id="62" name="Shape 62"/>
          <p:cNvSpPr/>
          <p:nvPr/>
        </p:nvSpPr>
        <p:spPr>
          <a:xfrm flipH="1" rot="10800000">
            <a:off x="0" y="0"/>
            <a:ext cx="9143999" cy="1025050"/>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63" name="Shape 63"/>
          <p:cNvSpPr/>
          <p:nvPr/>
        </p:nvSpPr>
        <p:spPr>
          <a:xfrm rot="-85925">
            <a:off x="916433" y="4721779"/>
            <a:ext cx="7394209" cy="237220"/>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64" name="Shape 64"/>
          <p:cNvSpPr/>
          <p:nvPr/>
        </p:nvSpPr>
        <p:spPr>
          <a:xfrm flipH="1">
            <a:off x="0" y="4745735"/>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65" name="Shape 6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6" name="Shape 66"/>
        <p:cNvGrpSpPr/>
        <p:nvPr/>
      </p:nvGrpSpPr>
      <p:grpSpPr>
        <a:xfrm>
          <a:off x="0" y="0"/>
          <a:ext cx="0" cy="0"/>
          <a:chOff x="0" y="0"/>
          <a:chExt cx="0" cy="0"/>
        </a:xfrm>
      </p:grpSpPr>
      <p:sp>
        <p:nvSpPr>
          <p:cNvPr id="67" name="Shape 67"/>
          <p:cNvSpPr/>
          <p:nvPr/>
        </p:nvSpPr>
        <p:spPr>
          <a:xfrm flipH="1">
            <a:off x="0" y="4686300"/>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68" name="Shape 68"/>
          <p:cNvSpPr/>
          <p:nvPr/>
        </p:nvSpPr>
        <p:spPr>
          <a:xfrm rot="-85925">
            <a:off x="919151" y="4632406"/>
            <a:ext cx="7394209" cy="220614"/>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69" name="Shape 69"/>
          <p:cNvSpPr/>
          <p:nvPr/>
        </p:nvSpPr>
        <p:spPr>
          <a:xfrm flipH="1" rot="10800000">
            <a:off x="0" y="-703"/>
            <a:ext cx="9143999" cy="1086553"/>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anchorCtr="0" anchor="ctr" bIns="45700" lIns="91425" rIns="91425" tIns="45700">
            <a:noAutofit/>
          </a:bodyPr>
          <a:lstStyle/>
          <a:p>
            <a:pPr>
              <a:spcBef>
                <a:spcPts val="0"/>
              </a:spcBef>
              <a:buNone/>
            </a:pPr>
            <a:r>
              <a:t/>
            </a:r>
            <a:endParaRPr/>
          </a:p>
        </p:txBody>
      </p:sp>
      <p:sp>
        <p:nvSpPr>
          <p:cNvPr id="70" name="Shape 70"/>
          <p:cNvSpPr/>
          <p:nvPr/>
        </p:nvSpPr>
        <p:spPr>
          <a:xfrm flipH="1" rot="10800000">
            <a:off x="0" y="0"/>
            <a:ext cx="9143999" cy="1025050"/>
          </a:xfrm>
          <a:custGeom>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71" name="Shape 71"/>
          <p:cNvSpPr/>
          <p:nvPr/>
        </p:nvSpPr>
        <p:spPr>
          <a:xfrm rot="-85925">
            <a:off x="916433" y="4721779"/>
            <a:ext cx="7394209" cy="237220"/>
          </a:xfrm>
          <a:custGeom>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72" name="Shape 72"/>
          <p:cNvSpPr/>
          <p:nvPr/>
        </p:nvSpPr>
        <p:spPr>
          <a:xfrm flipH="1">
            <a:off x="0" y="4745735"/>
            <a:ext cx="9143999" cy="401193"/>
          </a:xfrm>
          <a:custGeom>
            <a:pathLst>
              <a:path extrusionOk="0" h="990600" w="9144000">
                <a:moveTo>
                  <a:pt x="0" y="0"/>
                </a:moveTo>
                <a:lnTo>
                  <a:pt x="0" y="381000"/>
                </a:lnTo>
                <a:lnTo>
                  <a:pt x="0" y="990600"/>
                </a:lnTo>
                <a:lnTo>
                  <a:pt x="9144000" y="990600"/>
                </a:lnTo>
                <a:lnTo>
                  <a:pt x="9144000" y="381000"/>
                </a:lnTo>
                <a:close/>
              </a:path>
            </a:pathLst>
          </a:custGeom>
          <a:solidFill>
            <a:schemeClr val="dk2"/>
          </a:solidFill>
          <a:ln>
            <a:noFill/>
          </a:ln>
        </p:spPr>
        <p:txBody>
          <a:bodyPr anchorCtr="0" anchor="ctr" bIns="45700" lIns="91425" rIns="91425" tIns="45700">
            <a:noAutofit/>
          </a:bodyPr>
          <a:lstStyle/>
          <a:p>
            <a:pPr>
              <a:spcBef>
                <a:spcPts val="0"/>
              </a:spcBef>
              <a:buNone/>
            </a:pPr>
            <a:r>
              <a:t/>
            </a:r>
            <a:endParaRPr/>
          </a:p>
        </p:txBody>
      </p:sp>
      <p:sp>
        <p:nvSpPr>
          <p:cNvPr id="73" name="Shape 7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960F0F"/>
            </a:gs>
            <a:gs pos="100000">
              <a:srgbClr val="C82009"/>
            </a:gs>
          </a:gsLst>
          <a:lin ang="5400000" scaled="0"/>
        </a:gradFill>
      </p:bgPr>
    </p:bg>
    <p:spTree>
      <p:nvGrpSpPr>
        <p:cNvPr id="4" name="Shape 4"/>
        <p:cNvGrpSpPr/>
        <p:nvPr/>
      </p:nvGrpSpPr>
      <p:grpSpPr>
        <a:xfrm>
          <a:off x="0" y="0"/>
          <a:ext cx="0" cy="0"/>
          <a:chOff x="0" y="0"/>
          <a:chExt cx="0" cy="0"/>
        </a:xfrm>
      </p:grpSpPr>
      <p:cxnSp>
        <p:nvCxnSpPr>
          <p:cNvPr id="5" name="Shape 5"/>
          <p:cNvCxnSpPr/>
          <p:nvPr/>
        </p:nvCxnSpPr>
        <p:spPr>
          <a:xfrm>
            <a:off x="76200" y="57150"/>
            <a:ext cx="0" cy="5029199"/>
          </a:xfrm>
          <a:prstGeom prst="straightConnector1">
            <a:avLst/>
          </a:prstGeom>
          <a:noFill/>
          <a:ln cap="flat" w="107950">
            <a:solidFill>
              <a:srgbClr val="D23927"/>
            </a:solidFill>
            <a:prstDash val="solid"/>
            <a:round/>
            <a:headEnd len="med" w="med" type="none"/>
            <a:tailEnd len="med" w="med" type="none"/>
          </a:ln>
        </p:spPr>
      </p:cxnSp>
      <p:cxnSp>
        <p:nvCxnSpPr>
          <p:cNvPr id="6" name="Shape 6"/>
          <p:cNvCxnSpPr/>
          <p:nvPr/>
        </p:nvCxnSpPr>
        <p:spPr>
          <a:xfrm>
            <a:off x="9067800" y="57150"/>
            <a:ext cx="0" cy="5029199"/>
          </a:xfrm>
          <a:prstGeom prst="straightConnector1">
            <a:avLst/>
          </a:prstGeom>
          <a:noFill/>
          <a:ln cap="flat" w="114300">
            <a:solidFill>
              <a:srgbClr val="D23927"/>
            </a:solidFill>
            <a:prstDash val="solid"/>
            <a:round/>
            <a:headEnd len="med" w="med" type="none"/>
            <a:tailEnd len="med" w="med" type="none"/>
          </a:ln>
        </p:spPr>
      </p:cxnSp>
      <p:cxnSp>
        <p:nvCxnSpPr>
          <p:cNvPr id="7" name="Shape 7"/>
          <p:cNvCxnSpPr/>
          <p:nvPr/>
        </p:nvCxnSpPr>
        <p:spPr>
          <a:xfrm>
            <a:off x="533399" y="57150"/>
            <a:ext cx="0" cy="5029199"/>
          </a:xfrm>
          <a:prstGeom prst="straightConnector1">
            <a:avLst/>
          </a:prstGeom>
          <a:noFill/>
          <a:ln cap="flat" w="69850">
            <a:solidFill>
              <a:srgbClr val="D23927"/>
            </a:solidFill>
            <a:prstDash val="solid"/>
            <a:round/>
            <a:headEnd len="med" w="med" type="none"/>
            <a:tailEnd len="med" w="med" type="none"/>
          </a:ln>
        </p:spPr>
      </p:cxnSp>
      <p:cxnSp>
        <p:nvCxnSpPr>
          <p:cNvPr id="8" name="Shape 8"/>
          <p:cNvCxnSpPr/>
          <p:nvPr/>
        </p:nvCxnSpPr>
        <p:spPr>
          <a:xfrm flipH="1">
            <a:off x="914400" y="57150"/>
            <a:ext cx="152399" cy="4743600"/>
          </a:xfrm>
          <a:prstGeom prst="straightConnector1">
            <a:avLst/>
          </a:prstGeom>
          <a:noFill/>
          <a:ln cap="flat" w="152400">
            <a:solidFill>
              <a:srgbClr val="D23927"/>
            </a:solidFill>
            <a:prstDash val="solid"/>
            <a:round/>
            <a:headEnd len="med" w="med" type="none"/>
            <a:tailEnd len="med" w="med" type="none"/>
          </a:ln>
        </p:spPr>
      </p:cxnSp>
      <p:sp>
        <p:nvSpPr>
          <p:cNvPr id="9" name="Shape 9"/>
          <p:cNvSpPr/>
          <p:nvPr/>
        </p:nvSpPr>
        <p:spPr>
          <a:xfrm>
            <a:off x="110055" y="57150"/>
            <a:ext cx="1698625" cy="4972047"/>
          </a:xfrm>
          <a:custGeom>
            <a:pathLst>
              <a:path extrusionOk="0" h="4154" w="1070">
                <a:moveTo>
                  <a:pt x="4" y="0"/>
                </a:moveTo>
                <a:lnTo>
                  <a:pt x="4" y="0"/>
                </a:lnTo>
                <a:lnTo>
                  <a:pt x="2" y="74"/>
                </a:lnTo>
                <a:lnTo>
                  <a:pt x="0" y="162"/>
                </a:lnTo>
                <a:lnTo>
                  <a:pt x="0" y="280"/>
                </a:lnTo>
                <a:lnTo>
                  <a:pt x="4" y="426"/>
                </a:lnTo>
                <a:lnTo>
                  <a:pt x="10" y="594"/>
                </a:lnTo>
                <a:lnTo>
                  <a:pt x="16" y="686"/>
                </a:lnTo>
                <a:lnTo>
                  <a:pt x="22" y="782"/>
                </a:lnTo>
                <a:lnTo>
                  <a:pt x="30" y="884"/>
                </a:lnTo>
                <a:lnTo>
                  <a:pt x="42" y="990"/>
                </a:lnTo>
                <a:lnTo>
                  <a:pt x="54" y="1098"/>
                </a:lnTo>
                <a:lnTo>
                  <a:pt x="68" y="1210"/>
                </a:lnTo>
                <a:lnTo>
                  <a:pt x="86" y="1324"/>
                </a:lnTo>
                <a:lnTo>
                  <a:pt x="104" y="1442"/>
                </a:lnTo>
                <a:lnTo>
                  <a:pt x="126" y="1562"/>
                </a:lnTo>
                <a:lnTo>
                  <a:pt x="152" y="1682"/>
                </a:lnTo>
                <a:lnTo>
                  <a:pt x="178" y="1804"/>
                </a:lnTo>
                <a:lnTo>
                  <a:pt x="210" y="1928"/>
                </a:lnTo>
                <a:lnTo>
                  <a:pt x="244" y="2050"/>
                </a:lnTo>
                <a:lnTo>
                  <a:pt x="280" y="2174"/>
                </a:lnTo>
                <a:lnTo>
                  <a:pt x="322" y="2298"/>
                </a:lnTo>
                <a:lnTo>
                  <a:pt x="366" y="2420"/>
                </a:lnTo>
                <a:lnTo>
                  <a:pt x="416" y="2542"/>
                </a:lnTo>
                <a:lnTo>
                  <a:pt x="468" y="2662"/>
                </a:lnTo>
                <a:lnTo>
                  <a:pt x="496" y="2722"/>
                </a:lnTo>
                <a:lnTo>
                  <a:pt x="524" y="2780"/>
                </a:lnTo>
                <a:lnTo>
                  <a:pt x="554" y="2838"/>
                </a:lnTo>
                <a:lnTo>
                  <a:pt x="586" y="2896"/>
                </a:lnTo>
                <a:lnTo>
                  <a:pt x="586" y="2896"/>
                </a:lnTo>
                <a:lnTo>
                  <a:pt x="652" y="3018"/>
                </a:lnTo>
                <a:lnTo>
                  <a:pt x="714" y="3132"/>
                </a:lnTo>
                <a:lnTo>
                  <a:pt x="768" y="3238"/>
                </a:lnTo>
                <a:lnTo>
                  <a:pt x="816" y="3336"/>
                </a:lnTo>
                <a:lnTo>
                  <a:pt x="860" y="3426"/>
                </a:lnTo>
                <a:lnTo>
                  <a:pt x="900" y="3510"/>
                </a:lnTo>
                <a:lnTo>
                  <a:pt x="934" y="3588"/>
                </a:lnTo>
                <a:lnTo>
                  <a:pt x="964" y="3658"/>
                </a:lnTo>
                <a:lnTo>
                  <a:pt x="988" y="3724"/>
                </a:lnTo>
                <a:lnTo>
                  <a:pt x="1010" y="3782"/>
                </a:lnTo>
                <a:lnTo>
                  <a:pt x="1028" y="3836"/>
                </a:lnTo>
                <a:lnTo>
                  <a:pt x="1042" y="3884"/>
                </a:lnTo>
                <a:lnTo>
                  <a:pt x="1052" y="3926"/>
                </a:lnTo>
                <a:lnTo>
                  <a:pt x="1060" y="3964"/>
                </a:lnTo>
                <a:lnTo>
                  <a:pt x="1066" y="3998"/>
                </a:lnTo>
                <a:lnTo>
                  <a:pt x="1068" y="4028"/>
                </a:lnTo>
                <a:lnTo>
                  <a:pt x="1070" y="4054"/>
                </a:lnTo>
                <a:lnTo>
                  <a:pt x="1068" y="4074"/>
                </a:lnTo>
                <a:lnTo>
                  <a:pt x="1066" y="4094"/>
                </a:lnTo>
                <a:lnTo>
                  <a:pt x="1060" y="4108"/>
                </a:lnTo>
                <a:lnTo>
                  <a:pt x="1056" y="4122"/>
                </a:lnTo>
                <a:lnTo>
                  <a:pt x="1050" y="4132"/>
                </a:lnTo>
                <a:lnTo>
                  <a:pt x="1042" y="4138"/>
                </a:lnTo>
                <a:lnTo>
                  <a:pt x="1034" y="4144"/>
                </a:lnTo>
                <a:lnTo>
                  <a:pt x="1028" y="4148"/>
                </a:lnTo>
                <a:lnTo>
                  <a:pt x="1020" y="4152"/>
                </a:lnTo>
                <a:lnTo>
                  <a:pt x="1006" y="4154"/>
                </a:lnTo>
                <a:lnTo>
                  <a:pt x="998" y="4152"/>
                </a:lnTo>
                <a:lnTo>
                  <a:pt x="994" y="4152"/>
                </a:lnTo>
              </a:path>
            </a:pathLst>
          </a:custGeom>
          <a:noFill/>
          <a:ln cap="flat" w="25400">
            <a:solidFill>
              <a:srgbClr val="D23927"/>
            </a:solidFill>
            <a:prstDash val="solid"/>
            <a:round/>
            <a:headEnd len="med" w="med" type="none"/>
            <a:tailEnd len="med" w="med" type="none"/>
          </a:ln>
        </p:spPr>
        <p:txBody>
          <a:bodyPr anchorCtr="0" anchor="t" bIns="45700" lIns="91425" rIns="91425" tIns="45700">
            <a:noAutofit/>
          </a:bodyPr>
          <a:lstStyle/>
          <a:p>
            <a:pPr>
              <a:spcBef>
                <a:spcPts val="0"/>
              </a:spcBef>
              <a:buNone/>
            </a:pPr>
            <a:r>
              <a:t/>
            </a:r>
            <a:endParaRPr/>
          </a:p>
        </p:txBody>
      </p:sp>
      <p:sp>
        <p:nvSpPr>
          <p:cNvPr id="10" name="Shape 10"/>
          <p:cNvSpPr/>
          <p:nvPr/>
        </p:nvSpPr>
        <p:spPr>
          <a:xfrm>
            <a:off x="7839160" y="4114800"/>
            <a:ext cx="1181100" cy="597693"/>
          </a:xfrm>
          <a:custGeom>
            <a:pathLst>
              <a:path extrusionOk="0" h="502" w="744">
                <a:moveTo>
                  <a:pt x="0" y="502"/>
                </a:moveTo>
                <a:lnTo>
                  <a:pt x="0" y="502"/>
                </a:lnTo>
                <a:lnTo>
                  <a:pt x="4" y="482"/>
                </a:lnTo>
                <a:lnTo>
                  <a:pt x="10" y="460"/>
                </a:lnTo>
                <a:lnTo>
                  <a:pt x="20" y="430"/>
                </a:lnTo>
                <a:lnTo>
                  <a:pt x="36" y="396"/>
                </a:lnTo>
                <a:lnTo>
                  <a:pt x="56" y="358"/>
                </a:lnTo>
                <a:lnTo>
                  <a:pt x="84" y="316"/>
                </a:lnTo>
                <a:lnTo>
                  <a:pt x="100" y="294"/>
                </a:lnTo>
                <a:lnTo>
                  <a:pt x="118" y="272"/>
                </a:lnTo>
                <a:lnTo>
                  <a:pt x="138" y="248"/>
                </a:lnTo>
                <a:lnTo>
                  <a:pt x="160" y="226"/>
                </a:lnTo>
                <a:lnTo>
                  <a:pt x="184" y="204"/>
                </a:lnTo>
                <a:lnTo>
                  <a:pt x="212" y="182"/>
                </a:lnTo>
                <a:lnTo>
                  <a:pt x="240" y="162"/>
                </a:lnTo>
                <a:lnTo>
                  <a:pt x="272" y="140"/>
                </a:lnTo>
                <a:lnTo>
                  <a:pt x="306" y="120"/>
                </a:lnTo>
                <a:lnTo>
                  <a:pt x="342" y="102"/>
                </a:lnTo>
                <a:lnTo>
                  <a:pt x="382" y="84"/>
                </a:lnTo>
                <a:lnTo>
                  <a:pt x="424" y="66"/>
                </a:lnTo>
                <a:lnTo>
                  <a:pt x="470" y="52"/>
                </a:lnTo>
                <a:lnTo>
                  <a:pt x="518" y="38"/>
                </a:lnTo>
                <a:lnTo>
                  <a:pt x="570" y="26"/>
                </a:lnTo>
                <a:lnTo>
                  <a:pt x="624" y="16"/>
                </a:lnTo>
                <a:lnTo>
                  <a:pt x="682" y="6"/>
                </a:lnTo>
                <a:lnTo>
                  <a:pt x="744" y="0"/>
                </a:lnTo>
              </a:path>
            </a:pathLst>
          </a:custGeom>
          <a:noFill/>
          <a:ln cap="flat" w="25400">
            <a:solidFill>
              <a:srgbClr val="CB2813"/>
            </a:solidFill>
            <a:prstDash val="solid"/>
            <a:round/>
            <a:headEnd len="med" w="med" type="none"/>
            <a:tailEnd len="med" w="med" type="none"/>
          </a:ln>
        </p:spPr>
        <p:txBody>
          <a:bodyPr anchorCtr="0" anchor="t" bIns="45700" lIns="91425" rIns="91425" tIns="45700">
            <a:noAutofit/>
          </a:bodyPr>
          <a:lstStyle/>
          <a:p>
            <a:pPr>
              <a:spcBef>
                <a:spcPts val="0"/>
              </a:spcBef>
              <a:buNone/>
            </a:pPr>
            <a:r>
              <a:t/>
            </a:r>
            <a:endParaRPr/>
          </a:p>
        </p:txBody>
      </p:sp>
      <p:sp>
        <p:nvSpPr>
          <p:cNvPr id="11" name="Shape 11"/>
          <p:cNvSpPr/>
          <p:nvPr/>
        </p:nvSpPr>
        <p:spPr>
          <a:xfrm>
            <a:off x="8273122" y="2652712"/>
            <a:ext cx="777875" cy="1955006"/>
          </a:xfrm>
          <a:custGeom>
            <a:pathLst>
              <a:path extrusionOk="0" h="1642" w="490">
                <a:moveTo>
                  <a:pt x="0" y="1642"/>
                </a:moveTo>
                <a:lnTo>
                  <a:pt x="0" y="1642"/>
                </a:lnTo>
                <a:lnTo>
                  <a:pt x="24" y="1624"/>
                </a:lnTo>
                <a:lnTo>
                  <a:pt x="50" y="1600"/>
                </a:lnTo>
                <a:lnTo>
                  <a:pt x="86" y="1564"/>
                </a:lnTo>
                <a:lnTo>
                  <a:pt x="126" y="1518"/>
                </a:lnTo>
                <a:lnTo>
                  <a:pt x="148" y="1490"/>
                </a:lnTo>
                <a:lnTo>
                  <a:pt x="172" y="1458"/>
                </a:lnTo>
                <a:lnTo>
                  <a:pt x="196" y="1424"/>
                </a:lnTo>
                <a:lnTo>
                  <a:pt x="220" y="1384"/>
                </a:lnTo>
                <a:lnTo>
                  <a:pt x="244" y="1344"/>
                </a:lnTo>
                <a:lnTo>
                  <a:pt x="268" y="1298"/>
                </a:lnTo>
                <a:lnTo>
                  <a:pt x="292" y="1248"/>
                </a:lnTo>
                <a:lnTo>
                  <a:pt x="316" y="1196"/>
                </a:lnTo>
                <a:lnTo>
                  <a:pt x="340" y="1138"/>
                </a:lnTo>
                <a:lnTo>
                  <a:pt x="362" y="1078"/>
                </a:lnTo>
                <a:lnTo>
                  <a:pt x="384" y="1014"/>
                </a:lnTo>
                <a:lnTo>
                  <a:pt x="404" y="944"/>
                </a:lnTo>
                <a:lnTo>
                  <a:pt x="422" y="870"/>
                </a:lnTo>
                <a:lnTo>
                  <a:pt x="438" y="792"/>
                </a:lnTo>
                <a:lnTo>
                  <a:pt x="454" y="710"/>
                </a:lnTo>
                <a:lnTo>
                  <a:pt x="466" y="624"/>
                </a:lnTo>
                <a:lnTo>
                  <a:pt x="476" y="532"/>
                </a:lnTo>
                <a:lnTo>
                  <a:pt x="484" y="436"/>
                </a:lnTo>
                <a:lnTo>
                  <a:pt x="488" y="334"/>
                </a:lnTo>
                <a:lnTo>
                  <a:pt x="490" y="228"/>
                </a:lnTo>
                <a:lnTo>
                  <a:pt x="488" y="118"/>
                </a:lnTo>
                <a:lnTo>
                  <a:pt x="484" y="0"/>
                </a:lnTo>
              </a:path>
            </a:pathLst>
          </a:custGeom>
          <a:noFill/>
          <a:ln cap="flat" w="25400">
            <a:solidFill>
              <a:srgbClr val="D0331F"/>
            </a:solidFill>
            <a:prstDash val="solid"/>
            <a:round/>
            <a:headEnd len="med" w="med" type="none"/>
            <a:tailEnd len="med" w="med" type="none"/>
          </a:ln>
        </p:spPr>
        <p:txBody>
          <a:bodyPr anchorCtr="0" anchor="t" bIns="45700" lIns="91425" rIns="91425" tIns="45700">
            <a:noAutofit/>
          </a:bodyPr>
          <a:lstStyle/>
          <a:p>
            <a:pPr>
              <a:spcBef>
                <a:spcPts val="0"/>
              </a:spcBef>
              <a:buNone/>
            </a:pPr>
            <a:r>
              <a:t/>
            </a:r>
            <a:endParaRPr/>
          </a:p>
        </p:txBody>
      </p:sp>
      <p:sp>
        <p:nvSpPr>
          <p:cNvPr id="12" name="Shape 12"/>
          <p:cNvSpPr txBox="1"/>
          <p:nvPr>
            <p:ph type="title"/>
          </p:nvPr>
        </p:nvSpPr>
        <p:spPr>
          <a:xfrm rot="-180107">
            <a:off x="1177259" y="-15156"/>
            <a:ext cx="8220779" cy="859014"/>
          </a:xfrm>
          <a:prstGeom prst="rect">
            <a:avLst/>
          </a:prstGeom>
          <a:noFill/>
          <a:ln>
            <a:noFill/>
          </a:ln>
        </p:spPr>
        <p:txBody>
          <a:bodyPr anchorCtr="0" anchor="ctr" bIns="91425" lIns="91425" rIns="91425" tIns="91425"/>
          <a:lstStyle>
            <a:lvl1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9pPr>
          </a:lstStyle>
          <a:p/>
        </p:txBody>
      </p:sp>
      <p:sp>
        <p:nvSpPr>
          <p:cNvPr id="13" name="Shape 13"/>
          <p:cNvSpPr txBox="1"/>
          <p:nvPr>
            <p:ph idx="1" type="body"/>
          </p:nvPr>
        </p:nvSpPr>
        <p:spPr>
          <a:xfrm>
            <a:off x="457200" y="1371600"/>
            <a:ext cx="8229600" cy="3165899"/>
          </a:xfrm>
          <a:prstGeom prst="rect">
            <a:avLst/>
          </a:prstGeom>
          <a:noFill/>
          <a:ln>
            <a:noFill/>
          </a:ln>
        </p:spPr>
        <p:txBody>
          <a:bodyPr anchorCtr="0" anchor="t" bIns="91425" lIns="91425" rIns="91425" tIns="91425"/>
          <a:lstStyle>
            <a:lvl1pPr>
              <a:spcBef>
                <a:spcPts val="600"/>
              </a:spcBef>
              <a:buClr>
                <a:schemeClr val="lt2"/>
              </a:buClr>
              <a:buSzPct val="100000"/>
              <a:buFont typeface="Trebuchet MS"/>
              <a:defRPr sz="3000">
                <a:solidFill>
                  <a:schemeClr val="lt2"/>
                </a:solidFill>
                <a:latin typeface="Trebuchet MS"/>
                <a:ea typeface="Trebuchet MS"/>
                <a:cs typeface="Trebuchet MS"/>
                <a:sym typeface="Trebuchet MS"/>
              </a:defRPr>
            </a:lvl1pPr>
            <a:lvl2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2pPr>
            <a:lvl3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3pPr>
            <a:lvl4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4pPr>
            <a:lvl5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5pPr>
            <a:lvl6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6pPr>
            <a:lvl7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7pPr>
            <a:lvl8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8pPr>
            <a:lvl9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9pPr>
          </a:lstStyle>
          <a:p/>
        </p:txBody>
      </p:sp>
      <p:sp>
        <p:nvSpPr>
          <p:cNvPr id="14" name="Shape 14"/>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2"/>
                </a:solidFill>
                <a:latin typeface="Trebuchet MS"/>
                <a:ea typeface="Trebuchet MS"/>
                <a:cs typeface="Trebuchet MS"/>
                <a:sym typeface="Trebuchet MS"/>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youtube.com/v/77Ej_Ayugxk" TargetMode="External"/><Relationship Id="rId5" Type="http://schemas.openxmlformats.org/officeDocument/2006/relationships/image" Target="../media/image00.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3" Type="http://schemas.openxmlformats.org/officeDocument/2006/relationships/image" Target="../media/image0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youtube.com/v/FHtvDA0W34I" TargetMode="External"/><Relationship Id="rId5" Type="http://schemas.openxmlformats.org/officeDocument/2006/relationships/image" Target="../media/image0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youtube.com/v/3N-LGBdLaJ8" TargetMode="External"/><Relationship Id="rId5" Type="http://schemas.openxmlformats.org/officeDocument/2006/relationships/image" Target="../media/image03.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ctrTitle"/>
          </p:nvPr>
        </p:nvSpPr>
        <p:spPr>
          <a:xfrm rot="-183804">
            <a:off x="1035602" y="1005108"/>
            <a:ext cx="7763693" cy="1067996"/>
          </a:xfrm>
          <a:prstGeom prst="rect">
            <a:avLst/>
          </a:prstGeom>
        </p:spPr>
        <p:txBody>
          <a:bodyPr anchorCtr="0" anchor="b" bIns="91425" lIns="91425" rIns="91425" tIns="91425">
            <a:noAutofit/>
          </a:bodyPr>
          <a:lstStyle/>
          <a:p>
            <a:pPr>
              <a:spcBef>
                <a:spcPts val="0"/>
              </a:spcBef>
              <a:buNone/>
            </a:pPr>
            <a:r>
              <a:rPr lang="en"/>
              <a:t>Science of Balloons**</a:t>
            </a:r>
          </a:p>
        </p:txBody>
      </p:sp>
      <p:sp>
        <p:nvSpPr>
          <p:cNvPr id="76" name="Shape 76"/>
          <p:cNvSpPr txBox="1"/>
          <p:nvPr>
            <p:ph idx="1" type="subTitle"/>
          </p:nvPr>
        </p:nvSpPr>
        <p:spPr>
          <a:xfrm rot="-186991">
            <a:off x="1102116" y="2348618"/>
            <a:ext cx="7576304" cy="393946"/>
          </a:xfrm>
          <a:prstGeom prst="rect">
            <a:avLst/>
          </a:prstGeom>
        </p:spPr>
        <p:txBody>
          <a:bodyPr anchorCtr="0" anchor="ctr" bIns="91425" lIns="91425" rIns="91425" tIns="91425">
            <a:noAutofit/>
          </a:bodyPr>
          <a:lstStyle/>
          <a:p>
            <a:pPr>
              <a:spcBef>
                <a:spcPts val="0"/>
              </a:spcBef>
              <a:buNone/>
            </a:pPr>
            <a:r>
              <a:rPr lang="en"/>
              <a:t>**Now with fewer clowns, but more math!</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Hot Air Balloons</a:t>
            </a:r>
          </a:p>
        </p:txBody>
      </p:sp>
      <p:sp>
        <p:nvSpPr>
          <p:cNvPr id="133" name="Shape 133"/>
          <p:cNvSpPr txBox="1"/>
          <p:nvPr>
            <p:ph idx="1" type="body"/>
          </p:nvPr>
        </p:nvSpPr>
        <p:spPr>
          <a:xfrm>
            <a:off x="457200" y="1200150"/>
            <a:ext cx="8229600" cy="3394500"/>
          </a:xfrm>
          <a:prstGeom prst="rect">
            <a:avLst/>
          </a:prstGeom>
        </p:spPr>
        <p:txBody>
          <a:bodyPr anchorCtr="0" anchor="t" bIns="91425" lIns="91425" rIns="91425" tIns="91425">
            <a:noAutofit/>
          </a:bodyPr>
          <a:lstStyle/>
          <a:p>
            <a:pPr indent="-381000" lvl="0" marL="457200" rtl="0">
              <a:spcBef>
                <a:spcPts val="0"/>
              </a:spcBef>
              <a:buClr>
                <a:schemeClr val="lt2"/>
              </a:buClr>
              <a:buSzPct val="100000"/>
              <a:buFont typeface="Arial"/>
              <a:buChar char="●"/>
            </a:pPr>
            <a:r>
              <a:rPr lang="en" sz="2400"/>
              <a:t>Used largely for recreation</a:t>
            </a:r>
          </a:p>
          <a:p>
            <a:pPr lvl="0" rtl="0">
              <a:spcBef>
                <a:spcPts val="0"/>
              </a:spcBef>
              <a:buNone/>
            </a:pPr>
            <a:r>
              <a:t/>
            </a:r>
            <a:endParaRPr sz="2400"/>
          </a:p>
          <a:p>
            <a:pPr indent="-381000" lvl="0" marL="457200" rtl="0">
              <a:spcBef>
                <a:spcPts val="0"/>
              </a:spcBef>
              <a:buClr>
                <a:schemeClr val="lt2"/>
              </a:buClr>
              <a:buSzPct val="100000"/>
              <a:buFont typeface="Arial"/>
              <a:buChar char="●"/>
            </a:pPr>
            <a:r>
              <a:rPr lang="en" sz="2400"/>
              <a:t>Can be used for travel</a:t>
            </a:r>
          </a:p>
          <a:p>
            <a:pPr lvl="0" rtl="0">
              <a:spcBef>
                <a:spcPts val="0"/>
              </a:spcBef>
              <a:buNone/>
            </a:pPr>
            <a:r>
              <a:t/>
            </a:r>
            <a:endParaRPr sz="2400"/>
          </a:p>
          <a:p>
            <a:pPr indent="-381000" lvl="0" marL="457200" rtl="0">
              <a:spcBef>
                <a:spcPts val="0"/>
              </a:spcBef>
              <a:buClr>
                <a:schemeClr val="lt2"/>
              </a:buClr>
              <a:buSzPct val="100000"/>
              <a:buFont typeface="Arial"/>
              <a:buChar char="●"/>
            </a:pPr>
            <a:r>
              <a:rPr lang="en" sz="2400"/>
              <a:t>Do not require special gases for lift</a:t>
            </a:r>
          </a:p>
          <a:p>
            <a:pPr lvl="0" rtl="0">
              <a:spcBef>
                <a:spcPts val="0"/>
              </a:spcBef>
              <a:buNone/>
            </a:pPr>
            <a:r>
              <a:t/>
            </a:r>
            <a:endParaRPr sz="2400"/>
          </a:p>
          <a:p>
            <a:pPr indent="-381000" lvl="0" marL="457200" rtl="0">
              <a:spcBef>
                <a:spcPts val="0"/>
              </a:spcBef>
              <a:buClr>
                <a:schemeClr val="lt2"/>
              </a:buClr>
              <a:buSzPct val="100000"/>
              <a:buFont typeface="Arial"/>
              <a:buChar char="●"/>
            </a:pPr>
            <a:r>
              <a:rPr lang="en" sz="2400"/>
              <a:t>Lift generated by heated air</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How it Works</a:t>
            </a:r>
          </a:p>
        </p:txBody>
      </p:sp>
      <p:sp>
        <p:nvSpPr>
          <p:cNvPr id="139" name="Shape 139"/>
          <p:cNvSpPr txBox="1"/>
          <p:nvPr>
            <p:ph idx="1" type="body"/>
          </p:nvPr>
        </p:nvSpPr>
        <p:spPr>
          <a:xfrm>
            <a:off x="457200" y="1200150"/>
            <a:ext cx="8229600" cy="3394500"/>
          </a:xfrm>
          <a:prstGeom prst="rect">
            <a:avLst/>
          </a:prstGeom>
        </p:spPr>
        <p:txBody>
          <a:bodyPr anchorCtr="0" anchor="t" bIns="91425" lIns="91425" rIns="91425" tIns="91425">
            <a:noAutofit/>
          </a:bodyPr>
          <a:lstStyle/>
          <a:p>
            <a:pPr>
              <a:spcBef>
                <a:spcPts val="0"/>
              </a:spcBef>
              <a:buNone/>
            </a:pPr>
            <a:r>
              <a:t/>
            </a:r>
            <a:endParaRPr/>
          </a:p>
        </p:txBody>
      </p:sp>
      <p:sp>
        <p:nvSpPr>
          <p:cNvPr id="140" name="Shape 140">
            <a:hlinkClick r:id="rId4"/>
          </p:cNvPr>
          <p:cNvSpPr/>
          <p:nvPr/>
        </p:nvSpPr>
        <p:spPr>
          <a:xfrm>
            <a:off x="1781487" y="907100"/>
            <a:ext cx="5581024" cy="4185774"/>
          </a:xfrm>
          <a:prstGeom prst="rect">
            <a:avLst/>
          </a:prstGeom>
          <a:blipFill>
            <a:blip r:embed="rId5">
              <a:alphaModFix/>
            </a:blip>
            <a:stretch>
              <a:fillRect/>
            </a:stretch>
          </a:blipFill>
          <a:ln>
            <a:noFill/>
          </a:ln>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Basic Structure</a:t>
            </a:r>
          </a:p>
        </p:txBody>
      </p:sp>
      <p:sp>
        <p:nvSpPr>
          <p:cNvPr id="146" name="Shape 146"/>
          <p:cNvSpPr txBox="1"/>
          <p:nvPr>
            <p:ph idx="1" type="body"/>
          </p:nvPr>
        </p:nvSpPr>
        <p:spPr>
          <a:xfrm>
            <a:off x="457200" y="1200150"/>
            <a:ext cx="4748999" cy="3394500"/>
          </a:xfrm>
          <a:prstGeom prst="rect">
            <a:avLst/>
          </a:prstGeom>
        </p:spPr>
        <p:txBody>
          <a:bodyPr anchorCtr="0" anchor="t" bIns="91425" lIns="91425" rIns="91425" tIns="91425">
            <a:noAutofit/>
          </a:bodyPr>
          <a:lstStyle/>
          <a:p>
            <a:pPr indent="-368300" lvl="0" marL="457200" rtl="0">
              <a:spcBef>
                <a:spcPts val="0"/>
              </a:spcBef>
              <a:buClr>
                <a:schemeClr val="lt2"/>
              </a:buClr>
              <a:buSzPct val="100000"/>
              <a:buFont typeface="Arial"/>
              <a:buChar char="●"/>
            </a:pPr>
            <a:r>
              <a:rPr i="1" lang="en" sz="2200"/>
              <a:t>Gore:</a:t>
            </a:r>
            <a:r>
              <a:rPr lang="en" sz="2200"/>
              <a:t> segment of fabric</a:t>
            </a:r>
          </a:p>
          <a:p>
            <a:pPr indent="-368300" lvl="0" marL="457200" rtl="0">
              <a:spcBef>
                <a:spcPts val="0"/>
              </a:spcBef>
              <a:buClr>
                <a:schemeClr val="lt2"/>
              </a:buClr>
              <a:buSzPct val="100000"/>
              <a:buFont typeface="Arial"/>
              <a:buChar char="●"/>
            </a:pPr>
            <a:r>
              <a:rPr i="1" lang="en" sz="2200"/>
              <a:t>Parachute Vent:</a:t>
            </a:r>
            <a:r>
              <a:rPr lang="en" sz="2200"/>
              <a:t> can be opened to release hot air and allow descent</a:t>
            </a:r>
          </a:p>
          <a:p>
            <a:pPr indent="-368300" lvl="0" marL="457200" rtl="0">
              <a:spcBef>
                <a:spcPts val="0"/>
              </a:spcBef>
              <a:buClr>
                <a:schemeClr val="lt2"/>
              </a:buClr>
              <a:buSzPct val="100000"/>
              <a:buFont typeface="Arial"/>
              <a:buChar char="●"/>
            </a:pPr>
            <a:r>
              <a:rPr i="1" lang="en" sz="2200"/>
              <a:t>Burners:</a:t>
            </a:r>
            <a:r>
              <a:rPr lang="en" sz="2200"/>
              <a:t> heat gas to create lift</a:t>
            </a:r>
          </a:p>
          <a:p>
            <a:pPr indent="-368300" lvl="0" marL="457200" rtl="0">
              <a:spcBef>
                <a:spcPts val="0"/>
              </a:spcBef>
              <a:buClr>
                <a:schemeClr val="lt2"/>
              </a:buClr>
              <a:buSzPct val="100000"/>
              <a:buFont typeface="Arial"/>
              <a:buChar char="●"/>
            </a:pPr>
            <a:r>
              <a:rPr i="1" lang="en" sz="2200"/>
              <a:t>Balloon:</a:t>
            </a:r>
            <a:r>
              <a:rPr lang="en" sz="2200"/>
              <a:t> contains air</a:t>
            </a:r>
          </a:p>
          <a:p>
            <a:pPr indent="-368300" lvl="0" marL="457200" rtl="0">
              <a:spcBef>
                <a:spcPts val="0"/>
              </a:spcBef>
              <a:buClr>
                <a:schemeClr val="lt2"/>
              </a:buClr>
              <a:buSzPct val="100000"/>
              <a:buFont typeface="Arial"/>
              <a:buChar char="●"/>
            </a:pPr>
            <a:r>
              <a:rPr i="1" lang="en" sz="2200"/>
              <a:t>Basket:</a:t>
            </a:r>
            <a:r>
              <a:rPr lang="en" sz="2200"/>
              <a:t> contains people</a:t>
            </a:r>
          </a:p>
          <a:p>
            <a:pPr indent="-368300" lvl="0" marL="457200">
              <a:spcBef>
                <a:spcPts val="0"/>
              </a:spcBef>
              <a:buClr>
                <a:schemeClr val="lt2"/>
              </a:buClr>
              <a:buSzPct val="100000"/>
              <a:buFont typeface="Arial"/>
              <a:buChar char="●"/>
            </a:pPr>
            <a:r>
              <a:rPr i="1" lang="en" sz="2200"/>
              <a:t>Flame-proof Skirt: </a:t>
            </a:r>
            <a:r>
              <a:rPr lang="en" sz="2200"/>
              <a:t>directs heated gas into balloon, but doesn’t catch fire</a:t>
            </a:r>
          </a:p>
        </p:txBody>
      </p:sp>
      <p:pic>
        <p:nvPicPr>
          <p:cNvPr id="147" name="Shape 147"/>
          <p:cNvPicPr preferRelativeResize="0"/>
          <p:nvPr/>
        </p:nvPicPr>
        <p:blipFill>
          <a:blip r:embed="rId3">
            <a:alphaModFix/>
          </a:blip>
          <a:stretch>
            <a:fillRect/>
          </a:stretch>
        </p:blipFill>
        <p:spPr>
          <a:xfrm>
            <a:off x="5206175" y="47412"/>
            <a:ext cx="3883599" cy="5048674"/>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Calculating Lift</a:t>
            </a:r>
          </a:p>
        </p:txBody>
      </p:sp>
      <p:sp>
        <p:nvSpPr>
          <p:cNvPr id="153" name="Shape 153"/>
          <p:cNvSpPr txBox="1"/>
          <p:nvPr>
            <p:ph idx="1" type="body"/>
          </p:nvPr>
        </p:nvSpPr>
        <p:spPr>
          <a:xfrm>
            <a:off x="457200" y="1200150"/>
            <a:ext cx="8229600" cy="3394500"/>
          </a:xfrm>
          <a:prstGeom prst="rect">
            <a:avLst/>
          </a:prstGeom>
        </p:spPr>
        <p:txBody>
          <a:bodyPr anchorCtr="0" anchor="t" bIns="91425" lIns="91425" rIns="91425" tIns="91425">
            <a:noAutofit/>
          </a:bodyPr>
          <a:lstStyle/>
          <a:p>
            <a:pPr rtl="0">
              <a:spcBef>
                <a:spcPts val="0"/>
              </a:spcBef>
              <a:buNone/>
            </a:pPr>
            <a:r>
              <a:rPr lang="en"/>
              <a:t>Ideal Gas Law:</a:t>
            </a:r>
          </a:p>
          <a:p>
            <a:pPr rtl="0" algn="ctr">
              <a:spcBef>
                <a:spcPts val="0"/>
              </a:spcBef>
              <a:buNone/>
            </a:pPr>
            <a:r>
              <a:rPr lang="en" sz="3600"/>
              <a:t>P=𝛒RT</a:t>
            </a:r>
          </a:p>
          <a:p>
            <a:pPr rtl="0">
              <a:spcBef>
                <a:spcPts val="0"/>
              </a:spcBef>
              <a:buNone/>
            </a:pPr>
            <a:r>
              <a:rPr lang="en"/>
              <a:t>P is absolute pressure (pa)</a:t>
            </a:r>
          </a:p>
          <a:p>
            <a:pPr rtl="0">
              <a:spcBef>
                <a:spcPts val="0"/>
              </a:spcBef>
              <a:buNone/>
            </a:pPr>
            <a:r>
              <a:rPr lang="en"/>
              <a:t>𝛒 is density (kg/m³)</a:t>
            </a:r>
          </a:p>
          <a:p>
            <a:pPr rtl="0">
              <a:spcBef>
                <a:spcPts val="0"/>
              </a:spcBef>
              <a:buNone/>
            </a:pPr>
            <a:r>
              <a:rPr lang="en"/>
              <a:t>R is the gas constant (Joules/kgK)</a:t>
            </a:r>
          </a:p>
          <a:p>
            <a:pPr lvl="0">
              <a:spcBef>
                <a:spcPts val="0"/>
              </a:spcBef>
              <a:buNone/>
            </a:pPr>
            <a:r>
              <a:rPr lang="en"/>
              <a:t>T is temperature (K)</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idx="1" type="body"/>
          </p:nvPr>
        </p:nvSpPr>
        <p:spPr>
          <a:xfrm>
            <a:off x="487125" y="1190175"/>
            <a:ext cx="4038599" cy="3394500"/>
          </a:xfrm>
          <a:prstGeom prst="rect">
            <a:avLst/>
          </a:prstGeom>
        </p:spPr>
        <p:txBody>
          <a:bodyPr anchorCtr="0" anchor="t" bIns="91425" lIns="91425" rIns="91425" tIns="91425">
            <a:noAutofit/>
          </a:bodyPr>
          <a:lstStyle/>
          <a:p>
            <a:pPr rtl="0">
              <a:spcBef>
                <a:spcPts val="0"/>
              </a:spcBef>
              <a:buNone/>
            </a:pPr>
            <a:r>
              <a:rPr lang="en"/>
              <a:t>Limitations:</a:t>
            </a:r>
          </a:p>
          <a:p>
            <a:pPr indent="-419100" lvl="0" marL="457200" rtl="0">
              <a:spcBef>
                <a:spcPts val="0"/>
              </a:spcBef>
              <a:buClr>
                <a:schemeClr val="lt2"/>
              </a:buClr>
              <a:buSzPct val="100000"/>
              <a:buFont typeface="Arial"/>
              <a:buChar char="●"/>
            </a:pPr>
            <a:r>
              <a:rPr lang="en"/>
              <a:t>Not as precise control</a:t>
            </a:r>
          </a:p>
          <a:p>
            <a:pPr indent="-419100" lvl="0" marL="457200" rtl="0">
              <a:spcBef>
                <a:spcPts val="0"/>
              </a:spcBef>
              <a:buClr>
                <a:schemeClr val="lt2"/>
              </a:buClr>
              <a:buSzPct val="100000"/>
              <a:buFont typeface="Arial"/>
              <a:buChar char="●"/>
            </a:pPr>
            <a:r>
              <a:rPr lang="en"/>
              <a:t>Limited altitude</a:t>
            </a:r>
          </a:p>
          <a:p>
            <a:pPr indent="-419100" lvl="0" marL="457200">
              <a:spcBef>
                <a:spcPts val="0"/>
              </a:spcBef>
              <a:buClr>
                <a:schemeClr val="lt2"/>
              </a:buClr>
              <a:buSzPct val="100000"/>
              <a:buFont typeface="Arial"/>
              <a:buChar char="●"/>
            </a:pPr>
            <a:r>
              <a:rPr lang="en"/>
              <a:t>Not as reliable</a:t>
            </a:r>
          </a:p>
        </p:txBody>
      </p:sp>
      <p:sp>
        <p:nvSpPr>
          <p:cNvPr id="82" name="Shape 82"/>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Limitations and Advantages</a:t>
            </a:r>
          </a:p>
        </p:txBody>
      </p:sp>
      <p:sp>
        <p:nvSpPr>
          <p:cNvPr id="83" name="Shape 83"/>
          <p:cNvSpPr txBox="1"/>
          <p:nvPr>
            <p:ph idx="2" type="body"/>
          </p:nvPr>
        </p:nvSpPr>
        <p:spPr>
          <a:xfrm>
            <a:off x="4658175" y="1112875"/>
            <a:ext cx="4038599" cy="3394500"/>
          </a:xfrm>
          <a:prstGeom prst="rect">
            <a:avLst/>
          </a:prstGeom>
        </p:spPr>
        <p:txBody>
          <a:bodyPr anchorCtr="0" anchor="t" bIns="91425" lIns="91425" rIns="91425" tIns="91425">
            <a:noAutofit/>
          </a:bodyPr>
          <a:lstStyle/>
          <a:p>
            <a:pPr rtl="0">
              <a:spcBef>
                <a:spcPts val="0"/>
              </a:spcBef>
              <a:buNone/>
            </a:pPr>
            <a:r>
              <a:rPr lang="en"/>
              <a:t>Advantages:</a:t>
            </a:r>
          </a:p>
          <a:p>
            <a:pPr indent="-419100" lvl="0" marL="457200" rtl="0">
              <a:spcBef>
                <a:spcPts val="0"/>
              </a:spcBef>
              <a:buClr>
                <a:schemeClr val="lt2"/>
              </a:buClr>
              <a:buSzPct val="100000"/>
              <a:buFont typeface="Arial"/>
              <a:buChar char="●"/>
            </a:pPr>
            <a:r>
              <a:rPr lang="en"/>
              <a:t>Less expensive</a:t>
            </a:r>
          </a:p>
          <a:p>
            <a:pPr indent="-419100" lvl="0" marL="457200" rtl="0">
              <a:spcBef>
                <a:spcPts val="0"/>
              </a:spcBef>
              <a:buClr>
                <a:schemeClr val="lt2"/>
              </a:buClr>
              <a:buSzPct val="100000"/>
              <a:buFont typeface="Arial"/>
              <a:buChar char="●"/>
            </a:pPr>
            <a:r>
              <a:rPr lang="en"/>
              <a:t>Not as complex</a:t>
            </a:r>
          </a:p>
          <a:p>
            <a:pPr indent="-419100" lvl="0" marL="457200">
              <a:spcBef>
                <a:spcPts val="0"/>
              </a:spcBef>
              <a:buClr>
                <a:schemeClr val="lt2"/>
              </a:buClr>
              <a:buSzPct val="100000"/>
              <a:buFont typeface="Arial"/>
              <a:buChar char="●"/>
            </a:pPr>
            <a:r>
              <a:rPr lang="en"/>
              <a:t>Not as many restrictions for piloting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Layers of the Atmosphere</a:t>
            </a:r>
          </a:p>
        </p:txBody>
      </p:sp>
      <p:sp>
        <p:nvSpPr>
          <p:cNvPr id="89" name="Shape 89"/>
          <p:cNvSpPr txBox="1"/>
          <p:nvPr>
            <p:ph idx="1" type="body"/>
          </p:nvPr>
        </p:nvSpPr>
        <p:spPr>
          <a:xfrm>
            <a:off x="457200" y="1200150"/>
            <a:ext cx="5014199" cy="3394500"/>
          </a:xfrm>
          <a:prstGeom prst="rect">
            <a:avLst/>
          </a:prstGeom>
        </p:spPr>
        <p:txBody>
          <a:bodyPr anchorCtr="0" anchor="t" bIns="91425" lIns="91425" rIns="91425" tIns="91425">
            <a:noAutofit/>
          </a:bodyPr>
          <a:lstStyle/>
          <a:p>
            <a:pPr indent="-381000" lvl="0" marL="457200" rtl="0">
              <a:spcBef>
                <a:spcPts val="0"/>
              </a:spcBef>
              <a:buClr>
                <a:schemeClr val="lt2"/>
              </a:buClr>
              <a:buSzPct val="100000"/>
              <a:buFont typeface="Arial"/>
              <a:buChar char="●"/>
            </a:pPr>
            <a:r>
              <a:rPr lang="en" sz="2400"/>
              <a:t>Higher the altitude, the “thinner” the air</a:t>
            </a:r>
          </a:p>
          <a:p>
            <a:pPr lvl="0" rtl="0">
              <a:spcBef>
                <a:spcPts val="0"/>
              </a:spcBef>
              <a:buNone/>
            </a:pPr>
            <a:r>
              <a:t/>
            </a:r>
            <a:endParaRPr sz="2400"/>
          </a:p>
          <a:p>
            <a:pPr indent="-381000" lvl="0" marL="457200" rtl="0">
              <a:spcBef>
                <a:spcPts val="0"/>
              </a:spcBef>
              <a:buClr>
                <a:schemeClr val="lt2"/>
              </a:buClr>
              <a:buSzPct val="100000"/>
              <a:buFont typeface="Arial"/>
              <a:buChar char="●"/>
            </a:pPr>
            <a:r>
              <a:rPr lang="en" sz="2400"/>
              <a:t>Planes generally fly in the stratosphere</a:t>
            </a:r>
          </a:p>
          <a:p>
            <a:pPr lvl="0" rtl="0">
              <a:spcBef>
                <a:spcPts val="0"/>
              </a:spcBef>
              <a:buNone/>
            </a:pPr>
            <a:r>
              <a:t/>
            </a:r>
            <a:endParaRPr sz="2400"/>
          </a:p>
          <a:p>
            <a:pPr indent="-381000" lvl="0" marL="457200">
              <a:spcBef>
                <a:spcPts val="0"/>
              </a:spcBef>
              <a:buClr>
                <a:schemeClr val="lt2"/>
              </a:buClr>
              <a:buSzPct val="100000"/>
              <a:buFont typeface="Arial"/>
              <a:buChar char="●"/>
            </a:pPr>
            <a:r>
              <a:rPr lang="en" sz="2400"/>
              <a:t>Balloons generally stay in the troposphere</a:t>
            </a:r>
          </a:p>
        </p:txBody>
      </p:sp>
      <p:pic>
        <p:nvPicPr>
          <p:cNvPr id="90" name="Shape 90"/>
          <p:cNvPicPr preferRelativeResize="0"/>
          <p:nvPr/>
        </p:nvPicPr>
        <p:blipFill>
          <a:blip r:embed="rId3">
            <a:alphaModFix/>
          </a:blip>
          <a:stretch>
            <a:fillRect/>
          </a:stretch>
        </p:blipFill>
        <p:spPr>
          <a:xfrm>
            <a:off x="5535125" y="886900"/>
            <a:ext cx="3484850" cy="40209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Jump From Space</a:t>
            </a:r>
          </a:p>
        </p:txBody>
      </p:sp>
      <p:sp>
        <p:nvSpPr>
          <p:cNvPr id="96" name="Shape 96">
            <a:hlinkClick r:id="rId4"/>
          </p:cNvPr>
          <p:cNvSpPr/>
          <p:nvPr/>
        </p:nvSpPr>
        <p:spPr>
          <a:xfrm>
            <a:off x="1769812" y="940225"/>
            <a:ext cx="5604374" cy="4203275"/>
          </a:xfrm>
          <a:prstGeom prst="rect">
            <a:avLst/>
          </a:prstGeom>
          <a:blipFill>
            <a:blip r:embed="rId5">
              <a:alphaModFix/>
            </a:blip>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Types of Balloons</a:t>
            </a:r>
          </a:p>
        </p:txBody>
      </p:sp>
      <p:sp>
        <p:nvSpPr>
          <p:cNvPr id="102" name="Shape 102"/>
          <p:cNvSpPr txBox="1"/>
          <p:nvPr>
            <p:ph idx="1" type="body"/>
          </p:nvPr>
        </p:nvSpPr>
        <p:spPr>
          <a:xfrm>
            <a:off x="457200" y="1200150"/>
            <a:ext cx="8229600" cy="3394500"/>
          </a:xfrm>
          <a:prstGeom prst="rect">
            <a:avLst/>
          </a:prstGeom>
        </p:spPr>
        <p:txBody>
          <a:bodyPr anchorCtr="0" anchor="t" bIns="91425" lIns="91425" rIns="91425" tIns="91425">
            <a:noAutofit/>
          </a:bodyPr>
          <a:lstStyle/>
          <a:p>
            <a:pPr indent="-419100" lvl="0" marL="457200" rtl="0">
              <a:spcBef>
                <a:spcPts val="0"/>
              </a:spcBef>
              <a:buClr>
                <a:schemeClr val="lt2"/>
              </a:buClr>
              <a:buSzPct val="100000"/>
              <a:buFont typeface="Arial"/>
              <a:buChar char="●"/>
            </a:pPr>
            <a:r>
              <a:rPr lang="en"/>
              <a:t>Helium Balloons</a:t>
            </a:r>
          </a:p>
          <a:p>
            <a:pPr lvl="0" rtl="0">
              <a:spcBef>
                <a:spcPts val="0"/>
              </a:spcBef>
              <a:buNone/>
            </a:pPr>
            <a:r>
              <a:t/>
            </a:r>
            <a:endParaRPr/>
          </a:p>
          <a:p>
            <a:pPr indent="-419100" lvl="0" marL="457200" rtl="0">
              <a:spcBef>
                <a:spcPts val="0"/>
              </a:spcBef>
              <a:buClr>
                <a:schemeClr val="lt2"/>
              </a:buClr>
              <a:buSzPct val="100000"/>
              <a:buFont typeface="Arial"/>
              <a:buChar char="●"/>
            </a:pPr>
            <a:r>
              <a:rPr lang="en"/>
              <a:t>Blimps, Dirigibles, and Zeppelins</a:t>
            </a:r>
          </a:p>
          <a:p>
            <a:pPr lvl="0" rtl="0">
              <a:spcBef>
                <a:spcPts val="0"/>
              </a:spcBef>
              <a:buNone/>
            </a:pPr>
            <a:r>
              <a:t/>
            </a:r>
            <a:endParaRPr/>
          </a:p>
          <a:p>
            <a:pPr indent="-419100" lvl="0" marL="457200">
              <a:spcBef>
                <a:spcPts val="0"/>
              </a:spcBef>
              <a:buClr>
                <a:schemeClr val="lt2"/>
              </a:buClr>
              <a:buSzPct val="100000"/>
              <a:buFont typeface="Arial"/>
              <a:buChar char="●"/>
            </a:pPr>
            <a:r>
              <a:rPr lang="en"/>
              <a:t>Hot Air Balloons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Helium Balloons</a:t>
            </a:r>
          </a:p>
        </p:txBody>
      </p:sp>
      <p:sp>
        <p:nvSpPr>
          <p:cNvPr id="108" name="Shape 108"/>
          <p:cNvSpPr txBox="1"/>
          <p:nvPr>
            <p:ph idx="1" type="body"/>
          </p:nvPr>
        </p:nvSpPr>
        <p:spPr>
          <a:xfrm>
            <a:off x="457200" y="1200150"/>
            <a:ext cx="8423099" cy="3394500"/>
          </a:xfrm>
          <a:prstGeom prst="rect">
            <a:avLst/>
          </a:prstGeom>
        </p:spPr>
        <p:txBody>
          <a:bodyPr anchorCtr="0" anchor="t" bIns="91425" lIns="91425" rIns="91425" tIns="91425">
            <a:noAutofit/>
          </a:bodyPr>
          <a:lstStyle/>
          <a:p>
            <a:pPr indent="-419100" lvl="0" marL="457200" rtl="0">
              <a:spcBef>
                <a:spcPts val="0"/>
              </a:spcBef>
              <a:buClr>
                <a:schemeClr val="lt2"/>
              </a:buClr>
              <a:buSzPct val="100000"/>
              <a:buFont typeface="Arial"/>
              <a:buChar char="●"/>
            </a:pPr>
            <a:r>
              <a:rPr lang="en"/>
              <a:t>Mostly for parties</a:t>
            </a:r>
          </a:p>
          <a:p>
            <a:pPr lvl="0" rtl="0">
              <a:spcBef>
                <a:spcPts val="0"/>
              </a:spcBef>
              <a:buNone/>
            </a:pPr>
            <a:r>
              <a:t/>
            </a:r>
            <a:endParaRPr/>
          </a:p>
          <a:p>
            <a:pPr indent="-419100" lvl="0" marL="457200" rtl="0">
              <a:spcBef>
                <a:spcPts val="0"/>
              </a:spcBef>
              <a:buClr>
                <a:schemeClr val="lt2"/>
              </a:buClr>
              <a:buSzPct val="100000"/>
              <a:buFont typeface="Arial"/>
              <a:buChar char="●"/>
            </a:pPr>
            <a:r>
              <a:rPr lang="en"/>
              <a:t>Have been used to lift a person</a:t>
            </a:r>
          </a:p>
          <a:p>
            <a:pPr lvl="0" rtl="0">
              <a:spcBef>
                <a:spcPts val="0"/>
              </a:spcBef>
              <a:buNone/>
            </a:pPr>
            <a:r>
              <a:t/>
            </a:r>
            <a:endParaRPr/>
          </a:p>
          <a:p>
            <a:pPr indent="-419100" lvl="0" marL="457200">
              <a:spcBef>
                <a:spcPts val="0"/>
              </a:spcBef>
              <a:buClr>
                <a:schemeClr val="lt2"/>
              </a:buClr>
              <a:buSzPct val="100000"/>
              <a:buFont typeface="Arial"/>
              <a:buChar char="●"/>
            </a:pPr>
            <a:r>
              <a:rPr lang="en"/>
              <a:t>Lift due to Helium’s properties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Helium in Action!</a:t>
            </a:r>
          </a:p>
        </p:txBody>
      </p:sp>
      <p:sp>
        <p:nvSpPr>
          <p:cNvPr id="114" name="Shape 114"/>
          <p:cNvSpPr txBox="1"/>
          <p:nvPr>
            <p:ph idx="1" type="body"/>
          </p:nvPr>
        </p:nvSpPr>
        <p:spPr>
          <a:xfrm>
            <a:off x="457200" y="1200150"/>
            <a:ext cx="8229600" cy="3394500"/>
          </a:xfrm>
          <a:prstGeom prst="rect">
            <a:avLst/>
          </a:prstGeom>
        </p:spPr>
        <p:txBody>
          <a:bodyPr anchorCtr="0" anchor="t" bIns="91425" lIns="91425" rIns="91425" tIns="91425">
            <a:noAutofit/>
          </a:bodyPr>
          <a:lstStyle/>
          <a:p>
            <a:pPr>
              <a:spcBef>
                <a:spcPts val="0"/>
              </a:spcBef>
              <a:buNone/>
            </a:pPr>
            <a:r>
              <a:t/>
            </a:r>
            <a:endParaRPr/>
          </a:p>
        </p:txBody>
      </p:sp>
      <p:sp>
        <p:nvSpPr>
          <p:cNvPr id="115" name="Shape 115">
            <a:hlinkClick r:id="rId4"/>
          </p:cNvPr>
          <p:cNvSpPr/>
          <p:nvPr/>
        </p:nvSpPr>
        <p:spPr>
          <a:xfrm>
            <a:off x="1773200" y="945300"/>
            <a:ext cx="5597600" cy="4198200"/>
          </a:xfrm>
          <a:prstGeom prst="rect">
            <a:avLst/>
          </a:prstGeom>
          <a:blipFill>
            <a:blip r:embed="rId5">
              <a:alphaModFix/>
            </a:blip>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Blimps, Dirigibles, and Zeppelins</a:t>
            </a:r>
          </a:p>
        </p:txBody>
      </p:sp>
      <p:sp>
        <p:nvSpPr>
          <p:cNvPr id="121" name="Shape 121"/>
          <p:cNvSpPr txBox="1"/>
          <p:nvPr>
            <p:ph idx="1" type="body"/>
          </p:nvPr>
        </p:nvSpPr>
        <p:spPr>
          <a:xfrm>
            <a:off x="457200" y="1200150"/>
            <a:ext cx="8229600" cy="3394500"/>
          </a:xfrm>
          <a:prstGeom prst="rect">
            <a:avLst/>
          </a:prstGeom>
        </p:spPr>
        <p:txBody>
          <a:bodyPr anchorCtr="0" anchor="t" bIns="91425" lIns="91425" rIns="91425" tIns="91425">
            <a:noAutofit/>
          </a:bodyPr>
          <a:lstStyle/>
          <a:p>
            <a:pPr indent="-419100" lvl="0" marL="457200" rtl="0">
              <a:spcBef>
                <a:spcPts val="0"/>
              </a:spcBef>
              <a:buClr>
                <a:schemeClr val="lt2"/>
              </a:buClr>
              <a:buSzPct val="100000"/>
              <a:buFont typeface="Arial"/>
              <a:buChar char="●"/>
            </a:pPr>
            <a:r>
              <a:rPr lang="en"/>
              <a:t>Blimp: Pressure airship; not rigid</a:t>
            </a:r>
          </a:p>
          <a:p>
            <a:pPr lvl="0" rtl="0">
              <a:spcBef>
                <a:spcPts val="0"/>
              </a:spcBef>
              <a:buNone/>
            </a:pPr>
            <a:r>
              <a:t/>
            </a:r>
            <a:endParaRPr/>
          </a:p>
          <a:p>
            <a:pPr indent="-419100" lvl="0" marL="457200" rtl="0">
              <a:spcBef>
                <a:spcPts val="0"/>
              </a:spcBef>
              <a:buClr>
                <a:schemeClr val="lt2"/>
              </a:buClr>
              <a:buSzPct val="100000"/>
              <a:buFont typeface="Arial"/>
              <a:buChar char="●"/>
            </a:pPr>
            <a:r>
              <a:rPr lang="en"/>
              <a:t>Dirigible: Any steerable airship (blimps and zeppelins included)</a:t>
            </a:r>
          </a:p>
          <a:p>
            <a:pPr lvl="0" rtl="0">
              <a:spcBef>
                <a:spcPts val="0"/>
              </a:spcBef>
              <a:buNone/>
            </a:pPr>
            <a:r>
              <a:t/>
            </a:r>
            <a:endParaRPr/>
          </a:p>
          <a:p>
            <a:pPr indent="-419100" lvl="0" marL="457200">
              <a:spcBef>
                <a:spcPts val="0"/>
              </a:spcBef>
              <a:buClr>
                <a:schemeClr val="lt2"/>
              </a:buClr>
              <a:buSzPct val="100000"/>
              <a:buFont typeface="Arial"/>
              <a:buChar char="●"/>
            </a:pPr>
            <a:r>
              <a:rPr lang="en"/>
              <a:t>Zeppelin: Brand of rigid airship</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rot="-228134">
            <a:off x="1184357" y="-16296"/>
            <a:ext cx="8215583" cy="859729"/>
          </a:xfrm>
          <a:prstGeom prst="rect">
            <a:avLst/>
          </a:prstGeom>
        </p:spPr>
        <p:txBody>
          <a:bodyPr anchorCtr="0" anchor="ctr" bIns="91425" lIns="91425" rIns="91425" tIns="91425">
            <a:noAutofit/>
          </a:bodyPr>
          <a:lstStyle/>
          <a:p>
            <a:pPr>
              <a:spcBef>
                <a:spcPts val="0"/>
              </a:spcBef>
              <a:buNone/>
            </a:pPr>
            <a:r>
              <a:rPr lang="en"/>
              <a:t>Airships Continued</a:t>
            </a:r>
          </a:p>
        </p:txBody>
      </p:sp>
      <p:sp>
        <p:nvSpPr>
          <p:cNvPr id="127" name="Shape 127"/>
          <p:cNvSpPr txBox="1"/>
          <p:nvPr>
            <p:ph idx="1" type="body"/>
          </p:nvPr>
        </p:nvSpPr>
        <p:spPr>
          <a:xfrm>
            <a:off x="457200" y="931025"/>
            <a:ext cx="8229600" cy="3870299"/>
          </a:xfrm>
          <a:prstGeom prst="rect">
            <a:avLst/>
          </a:prstGeom>
        </p:spPr>
        <p:txBody>
          <a:bodyPr anchorCtr="0" anchor="t" bIns="91425" lIns="91425" rIns="91425" tIns="91425">
            <a:noAutofit/>
          </a:bodyPr>
          <a:lstStyle/>
          <a:p>
            <a:pPr indent="-419100" lvl="0" marL="457200" rtl="0">
              <a:spcBef>
                <a:spcPts val="0"/>
              </a:spcBef>
              <a:buClr>
                <a:schemeClr val="lt2"/>
              </a:buClr>
              <a:buSzPct val="100000"/>
              <a:buFont typeface="Arial"/>
              <a:buChar char="●"/>
            </a:pPr>
            <a:r>
              <a:rPr lang="en"/>
              <a:t>Airships use lighter than air gases for lift</a:t>
            </a:r>
          </a:p>
          <a:p>
            <a:pPr lvl="0" rtl="0">
              <a:spcBef>
                <a:spcPts val="0"/>
              </a:spcBef>
              <a:buNone/>
            </a:pPr>
            <a:r>
              <a:t/>
            </a:r>
            <a:endParaRPr/>
          </a:p>
          <a:p>
            <a:pPr indent="-419100" lvl="0" marL="457200" rtl="0">
              <a:spcBef>
                <a:spcPts val="0"/>
              </a:spcBef>
              <a:buClr>
                <a:schemeClr val="lt2"/>
              </a:buClr>
              <a:buSzPct val="100000"/>
              <a:buFont typeface="Arial"/>
              <a:buChar char="●"/>
            </a:pPr>
            <a:r>
              <a:rPr lang="en"/>
              <a:t>A LOT of gas is still needed for lift</a:t>
            </a:r>
          </a:p>
          <a:p>
            <a:pPr lvl="0" rtl="0">
              <a:spcBef>
                <a:spcPts val="0"/>
              </a:spcBef>
              <a:buNone/>
            </a:pPr>
            <a:r>
              <a:t/>
            </a:r>
            <a:endParaRPr/>
          </a:p>
          <a:p>
            <a:pPr indent="-419100" lvl="0" marL="457200" rtl="0">
              <a:spcBef>
                <a:spcPts val="0"/>
              </a:spcBef>
              <a:buClr>
                <a:schemeClr val="lt2"/>
              </a:buClr>
              <a:buSzPct val="100000"/>
              <a:buFont typeface="Arial"/>
              <a:buChar char="●"/>
            </a:pPr>
            <a:r>
              <a:rPr lang="en"/>
              <a:t>Hydrogen or Helium</a:t>
            </a:r>
          </a:p>
          <a:p>
            <a:pPr indent="-381000" lvl="1" marL="914400" rtl="0">
              <a:spcBef>
                <a:spcPts val="0"/>
              </a:spcBef>
              <a:buClr>
                <a:schemeClr val="lt2"/>
              </a:buClr>
              <a:buSzPct val="80000"/>
              <a:buFont typeface="Courier New"/>
              <a:buChar char="o"/>
            </a:pPr>
            <a:r>
              <a:rPr lang="en"/>
              <a:t>Hydrogen is more efficient</a:t>
            </a:r>
          </a:p>
          <a:p>
            <a:pPr indent="-381000" lvl="1" marL="914400" rtl="0">
              <a:spcBef>
                <a:spcPts val="0"/>
              </a:spcBef>
              <a:buClr>
                <a:schemeClr val="lt2"/>
              </a:buClr>
              <a:buSzPct val="80000"/>
              <a:buFont typeface="Courier New"/>
              <a:buChar char="o"/>
            </a:pPr>
            <a:r>
              <a:rPr lang="en"/>
              <a:t>Hydrogen--70 lbs per 1000 cubic feet</a:t>
            </a:r>
          </a:p>
          <a:p>
            <a:pPr indent="-381000" lvl="1" marL="914400" rtl="0">
              <a:spcBef>
                <a:spcPts val="0"/>
              </a:spcBef>
              <a:buClr>
                <a:schemeClr val="lt2"/>
              </a:buClr>
              <a:buSzPct val="80000"/>
              <a:buFont typeface="Courier New"/>
              <a:buChar char="o"/>
            </a:pPr>
            <a:r>
              <a:rPr lang="en"/>
              <a:t>Helium--65 lbs per 1000 cubic feet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friendly">
  <a:themeElements>
    <a:clrScheme name="Custom 432">
      <a:dk1>
        <a:srgbClr val="CA0001"/>
      </a:dk1>
      <a:lt1>
        <a:srgbClr val="ECE47C"/>
      </a:lt1>
      <a:dk2>
        <a:srgbClr val="000000"/>
      </a:dk2>
      <a:lt2>
        <a:srgbClr val="FFFFFF"/>
      </a:lt2>
      <a:accent1>
        <a:srgbClr val="E26F01"/>
      </a:accent1>
      <a:accent2>
        <a:srgbClr val="723C75"/>
      </a:accent2>
      <a:accent3>
        <a:srgbClr val="69B19F"/>
      </a:accent3>
      <a:accent4>
        <a:srgbClr val="BC5828"/>
      </a:accent4>
      <a:accent5>
        <a:srgbClr val="800000"/>
      </a:accent5>
      <a:accent6>
        <a:srgbClr val="333333"/>
      </a:accent6>
      <a:hlink>
        <a:srgbClr val="ECE47C"/>
      </a:hlink>
      <a:folHlink>
        <a:srgbClr val="FF51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