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2.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0" name="Shape 13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6" name="Shape 13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43" name="Shape 14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1" name="Shape 11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3" name="Shape 12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x="0" y="0"/>
          <a:ext cx="0" cy="0"/>
          <a:chOff x="0" y="0"/>
          <a:chExt cx="0" cy="0"/>
        </a:xfrm>
      </p:grpSpPr>
      <p:sp>
        <p:nvSpPr>
          <p:cNvPr id="8" name="Shape 8"/>
          <p:cNvSpPr/>
          <p:nvPr/>
        </p:nvSpPr>
        <p:spPr>
          <a:xfrm>
            <a:off x="0" y="1200150"/>
            <a:ext cx="9144000" cy="2743199"/>
          </a:xfrm>
          <a:prstGeom prst="rect">
            <a:avLst/>
          </a:prstGeom>
          <a:solidFill>
            <a:schemeClr val="dk1">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9" name="Shape 9"/>
          <p:cNvGrpSpPr/>
          <p:nvPr/>
        </p:nvGrpSpPr>
        <p:grpSpPr>
          <a:xfrm>
            <a:off x="0" y="-1078"/>
            <a:ext cx="1827407" cy="5144627"/>
            <a:chOff x="0" y="-1438"/>
            <a:chExt cx="798029" cy="6859503"/>
          </a:xfrm>
        </p:grpSpPr>
        <p:sp>
          <p:nvSpPr>
            <p:cNvPr id="10" name="Shape 10"/>
            <p:cNvSpPr/>
            <p:nvPr/>
          </p:nvSpPr>
          <p:spPr>
            <a:xfrm>
              <a:off x="0" y="-1438"/>
              <a:ext cx="798029" cy="6858065"/>
            </a:xfrm>
            <a:custGeom>
              <a:pathLst>
                <a:path extrusionOk="0" h="6875253" w="500332">
                  <a:moveTo>
                    <a:pt x="0" y="0"/>
                  </a:moveTo>
                  <a:lnTo>
                    <a:pt x="500332" y="0"/>
                  </a:lnTo>
                  <a:lnTo>
                    <a:pt x="301925" y="6875253"/>
                  </a:lnTo>
                  <a:lnTo>
                    <a:pt x="0" y="6875253"/>
                  </a:lnTo>
                  <a:lnTo>
                    <a:pt x="0" y="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11" name="Shape 11"/>
            <p:cNvSpPr/>
            <p:nvPr/>
          </p:nvSpPr>
          <p:spPr>
            <a:xfrm>
              <a:off x="0" y="0"/>
              <a:ext cx="399014"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12" name="Shape 12"/>
          <p:cNvGrpSpPr/>
          <p:nvPr/>
        </p:nvGrpSpPr>
        <p:grpSpPr>
          <a:xfrm flipH="1">
            <a:off x="7316591" y="0"/>
            <a:ext cx="1827407" cy="5144627"/>
            <a:chOff x="0" y="-1438"/>
            <a:chExt cx="798029" cy="6859503"/>
          </a:xfrm>
        </p:grpSpPr>
        <p:sp>
          <p:nvSpPr>
            <p:cNvPr id="13" name="Shape 13"/>
            <p:cNvSpPr/>
            <p:nvPr/>
          </p:nvSpPr>
          <p:spPr>
            <a:xfrm>
              <a:off x="0" y="-1438"/>
              <a:ext cx="798029" cy="6858065"/>
            </a:xfrm>
            <a:custGeom>
              <a:pathLst>
                <a:path extrusionOk="0" h="6875253" w="500332">
                  <a:moveTo>
                    <a:pt x="0" y="0"/>
                  </a:moveTo>
                  <a:lnTo>
                    <a:pt x="500332" y="0"/>
                  </a:lnTo>
                  <a:lnTo>
                    <a:pt x="301925" y="6875253"/>
                  </a:lnTo>
                  <a:lnTo>
                    <a:pt x="0" y="6875253"/>
                  </a:lnTo>
                  <a:lnTo>
                    <a:pt x="0" y="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14" name="Shape 14"/>
            <p:cNvSpPr/>
            <p:nvPr/>
          </p:nvSpPr>
          <p:spPr>
            <a:xfrm>
              <a:off x="0" y="0"/>
              <a:ext cx="399014"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15" name="Shape 15"/>
          <p:cNvSpPr txBox="1"/>
          <p:nvPr>
            <p:ph type="ctrTitle"/>
          </p:nvPr>
        </p:nvSpPr>
        <p:spPr>
          <a:xfrm>
            <a:off x="685800" y="1568184"/>
            <a:ext cx="7772400" cy="1238099"/>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6" name="Shape 16"/>
          <p:cNvSpPr txBox="1"/>
          <p:nvPr>
            <p:ph idx="1" type="subTitle"/>
          </p:nvPr>
        </p:nvSpPr>
        <p:spPr>
          <a:xfrm>
            <a:off x="685800" y="2914650"/>
            <a:ext cx="7772400" cy="658500"/>
          </a:xfrm>
          <a:prstGeom prst="rect">
            <a:avLst/>
          </a:prstGeom>
        </p:spPr>
        <p:txBody>
          <a:bodyPr anchorCtr="0" anchor="t" bIns="91425" lIns="91425" rIns="91425" tIns="91425"/>
          <a:lstStyle>
            <a:lvl1pPr algn="ctr">
              <a:spcBef>
                <a:spcPts val="0"/>
              </a:spcBef>
              <a:buClr>
                <a:schemeClr val="lt2"/>
              </a:buClr>
              <a:buSzPct val="100000"/>
              <a:buNone/>
              <a:defRPr sz="2400">
                <a:solidFill>
                  <a:schemeClr val="lt2"/>
                </a:solidFill>
              </a:defRPr>
            </a:lvl1pPr>
            <a:lvl2pPr algn="ctr">
              <a:spcBef>
                <a:spcPts val="0"/>
              </a:spcBef>
              <a:buClr>
                <a:schemeClr val="lt2"/>
              </a:buClr>
              <a:buNone/>
              <a:defRPr>
                <a:solidFill>
                  <a:schemeClr val="lt2"/>
                </a:solidFill>
              </a:defRPr>
            </a:lvl2pPr>
            <a:lvl3pPr algn="ctr">
              <a:spcBef>
                <a:spcPts val="0"/>
              </a:spcBef>
              <a:buClr>
                <a:schemeClr val="lt2"/>
              </a:buClr>
              <a:buNone/>
              <a:defRPr>
                <a:solidFill>
                  <a:schemeClr val="lt2"/>
                </a:solidFill>
              </a:defRPr>
            </a:lvl3pPr>
            <a:lvl4pPr algn="ctr">
              <a:spcBef>
                <a:spcPts val="0"/>
              </a:spcBef>
              <a:buClr>
                <a:schemeClr val="lt2"/>
              </a:buClr>
              <a:buSzPct val="100000"/>
              <a:buNone/>
              <a:defRPr sz="2400">
                <a:solidFill>
                  <a:schemeClr val="lt2"/>
                </a:solidFill>
              </a:defRPr>
            </a:lvl4pPr>
            <a:lvl5pPr algn="ctr">
              <a:spcBef>
                <a:spcPts val="0"/>
              </a:spcBef>
              <a:buClr>
                <a:schemeClr val="lt2"/>
              </a:buClr>
              <a:buSzPct val="100000"/>
              <a:buNone/>
              <a:defRPr sz="2400">
                <a:solidFill>
                  <a:schemeClr val="lt2"/>
                </a:solidFill>
              </a:defRPr>
            </a:lvl5pPr>
            <a:lvl6pPr algn="ctr">
              <a:spcBef>
                <a:spcPts val="0"/>
              </a:spcBef>
              <a:buClr>
                <a:schemeClr val="lt2"/>
              </a:buClr>
              <a:buSzPct val="100000"/>
              <a:buNone/>
              <a:defRPr sz="2400">
                <a:solidFill>
                  <a:schemeClr val="lt2"/>
                </a:solidFill>
              </a:defRPr>
            </a:lvl6pPr>
            <a:lvl7pPr algn="ctr">
              <a:spcBef>
                <a:spcPts val="0"/>
              </a:spcBef>
              <a:buClr>
                <a:schemeClr val="lt2"/>
              </a:buClr>
              <a:buSzPct val="100000"/>
              <a:buNone/>
              <a:defRPr sz="2400">
                <a:solidFill>
                  <a:schemeClr val="lt2"/>
                </a:solidFill>
              </a:defRPr>
            </a:lvl7pPr>
            <a:lvl8pPr algn="ctr">
              <a:spcBef>
                <a:spcPts val="0"/>
              </a:spcBef>
              <a:buClr>
                <a:schemeClr val="lt2"/>
              </a:buClr>
              <a:buSzPct val="100000"/>
              <a:buNone/>
              <a:defRPr sz="2400">
                <a:solidFill>
                  <a:schemeClr val="lt2"/>
                </a:solidFill>
              </a:defRPr>
            </a:lvl8pPr>
            <a:lvl9pPr algn="ctr">
              <a:spcBef>
                <a:spcPts val="0"/>
              </a:spcBef>
              <a:buClr>
                <a:schemeClr val="lt2"/>
              </a:buClr>
              <a:buSzPct val="100000"/>
              <a:buNone/>
              <a:defRPr sz="24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19" name="Shape 19"/>
          <p:cNvGrpSpPr/>
          <p:nvPr/>
        </p:nvGrpSpPr>
        <p:grpSpPr>
          <a:xfrm>
            <a:off x="0" y="-1078"/>
            <a:ext cx="649180" cy="5144627"/>
            <a:chOff x="0" y="-1438"/>
            <a:chExt cx="649180" cy="6859503"/>
          </a:xfrm>
        </p:grpSpPr>
        <p:sp>
          <p:nvSpPr>
            <p:cNvPr id="20" name="Shape 20"/>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rgbClr val="5A6378">
                <a:alpha val="9803"/>
              </a:srgbClr>
            </a:solidFill>
            <a:ln>
              <a:noFill/>
            </a:ln>
          </p:spPr>
          <p:txBody>
            <a:bodyPr anchorCtr="0" anchor="ctr" bIns="45700" lIns="91425" rIns="91425" tIns="45700">
              <a:noAutofit/>
            </a:bodyPr>
            <a:lstStyle/>
            <a:p>
              <a:pPr>
                <a:spcBef>
                  <a:spcPts val="0"/>
                </a:spcBef>
                <a:buNone/>
              </a:pPr>
              <a:r>
                <a:t/>
              </a:r>
              <a:endParaRPr/>
            </a:p>
          </p:txBody>
        </p:sp>
        <p:sp>
          <p:nvSpPr>
            <p:cNvPr id="21" name="Shape 21"/>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22" name="Shape 22"/>
          <p:cNvGrpSpPr/>
          <p:nvPr/>
        </p:nvGrpSpPr>
        <p:grpSpPr>
          <a:xfrm flipH="1">
            <a:off x="8494493" y="0"/>
            <a:ext cx="649180" cy="5144627"/>
            <a:chOff x="0" y="-1438"/>
            <a:chExt cx="649180" cy="6859503"/>
          </a:xfrm>
        </p:grpSpPr>
        <p:sp>
          <p:nvSpPr>
            <p:cNvPr id="23" name="Shape 23"/>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rgbClr val="5A6378">
                <a:alpha val="9803"/>
              </a:srgbClr>
            </a:solidFill>
            <a:ln>
              <a:noFill/>
            </a:ln>
          </p:spPr>
          <p:txBody>
            <a:bodyPr anchorCtr="0" anchor="ctr" bIns="45700" lIns="91425" rIns="91425" tIns="45700">
              <a:noAutofit/>
            </a:bodyPr>
            <a:lstStyle/>
            <a:p>
              <a:pPr>
                <a:spcBef>
                  <a:spcPts val="0"/>
                </a:spcBef>
                <a:buNone/>
              </a:pPr>
              <a:r>
                <a:t/>
              </a:r>
              <a:endParaRPr/>
            </a:p>
          </p:txBody>
        </p:sp>
        <p:sp>
          <p:nvSpPr>
            <p:cNvPr id="24" name="Shape 24"/>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25" name="Shape 25"/>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26" name="Shape 26"/>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8" name="Shape 28"/>
        <p:cNvGrpSpPr/>
        <p:nvPr/>
      </p:nvGrpSpPr>
      <p:grpSpPr>
        <a:xfrm>
          <a:off x="0" y="0"/>
          <a:ext cx="0" cy="0"/>
          <a:chOff x="0" y="0"/>
          <a:chExt cx="0" cy="0"/>
        </a:xfrm>
      </p:grpSpPr>
      <p:sp>
        <p:nvSpPr>
          <p:cNvPr id="29" name="Shape 29"/>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30" name="Shape 30"/>
          <p:cNvGrpSpPr/>
          <p:nvPr/>
        </p:nvGrpSpPr>
        <p:grpSpPr>
          <a:xfrm>
            <a:off x="0" y="-1078"/>
            <a:ext cx="649180" cy="5144627"/>
            <a:chOff x="0" y="-1438"/>
            <a:chExt cx="649180" cy="6859503"/>
          </a:xfrm>
        </p:grpSpPr>
        <p:sp>
          <p:nvSpPr>
            <p:cNvPr id="31" name="Shape 31"/>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32" name="Shape 32"/>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33" name="Shape 33"/>
          <p:cNvGrpSpPr/>
          <p:nvPr/>
        </p:nvGrpSpPr>
        <p:grpSpPr>
          <a:xfrm flipH="1">
            <a:off x="8494493" y="0"/>
            <a:ext cx="649180" cy="5144627"/>
            <a:chOff x="0" y="-1438"/>
            <a:chExt cx="649180" cy="6859503"/>
          </a:xfrm>
        </p:grpSpPr>
        <p:sp>
          <p:nvSpPr>
            <p:cNvPr id="34" name="Shape 34"/>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rgbClr val="5A6378">
                <a:alpha val="9803"/>
              </a:srgbClr>
            </a:solidFill>
            <a:ln>
              <a:noFill/>
            </a:ln>
          </p:spPr>
          <p:txBody>
            <a:bodyPr anchorCtr="0" anchor="ctr" bIns="45700" lIns="91425" rIns="91425" tIns="45700">
              <a:noAutofit/>
            </a:bodyPr>
            <a:lstStyle/>
            <a:p>
              <a:pPr>
                <a:spcBef>
                  <a:spcPts val="0"/>
                </a:spcBef>
                <a:buNone/>
              </a:pPr>
              <a:r>
                <a:t/>
              </a:r>
              <a:endParaRPr/>
            </a:p>
          </p:txBody>
        </p:sp>
        <p:sp>
          <p:nvSpPr>
            <p:cNvPr id="35" name="Shape 35"/>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36" name="Shape 36"/>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37" name="Shape 3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8" name="Shape 38"/>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9" name="Shape 39"/>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0" name="Shape 40"/>
        <p:cNvGrpSpPr/>
        <p:nvPr/>
      </p:nvGrpSpPr>
      <p:grpSpPr>
        <a:xfrm>
          <a:off x="0" y="0"/>
          <a:ext cx="0" cy="0"/>
          <a:chOff x="0" y="0"/>
          <a:chExt cx="0" cy="0"/>
        </a:xfrm>
      </p:grpSpPr>
      <p:sp>
        <p:nvSpPr>
          <p:cNvPr id="41" name="Shape 41"/>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42" name="Shape 42"/>
          <p:cNvGrpSpPr/>
          <p:nvPr/>
        </p:nvGrpSpPr>
        <p:grpSpPr>
          <a:xfrm>
            <a:off x="0" y="-1078"/>
            <a:ext cx="649180" cy="5144627"/>
            <a:chOff x="0" y="-1438"/>
            <a:chExt cx="649180" cy="6859503"/>
          </a:xfrm>
        </p:grpSpPr>
        <p:sp>
          <p:nvSpPr>
            <p:cNvPr id="43" name="Shape 43"/>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44" name="Shape 44"/>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45" name="Shape 45"/>
          <p:cNvGrpSpPr/>
          <p:nvPr/>
        </p:nvGrpSpPr>
        <p:grpSpPr>
          <a:xfrm flipH="1">
            <a:off x="8494493" y="0"/>
            <a:ext cx="649180" cy="5144627"/>
            <a:chOff x="0" y="-1438"/>
            <a:chExt cx="649180" cy="6859503"/>
          </a:xfrm>
        </p:grpSpPr>
        <p:sp>
          <p:nvSpPr>
            <p:cNvPr id="46" name="Shape 46"/>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47" name="Shape 47"/>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48" name="Shape 48"/>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49" name="Shape 49"/>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0" name="Shape 50"/>
        <p:cNvGrpSpPr/>
        <p:nvPr/>
      </p:nvGrpSpPr>
      <p:grpSpPr>
        <a:xfrm>
          <a:off x="0" y="0"/>
          <a:ext cx="0" cy="0"/>
          <a:chOff x="0" y="0"/>
          <a:chExt cx="0" cy="0"/>
        </a:xfrm>
      </p:grpSpPr>
      <p:sp>
        <p:nvSpPr>
          <p:cNvPr id="51" name="Shape 51"/>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52" name="Shape 52"/>
          <p:cNvGrpSpPr/>
          <p:nvPr/>
        </p:nvGrpSpPr>
        <p:grpSpPr>
          <a:xfrm>
            <a:off x="0" y="-1078"/>
            <a:ext cx="649180" cy="5144627"/>
            <a:chOff x="0" y="-1438"/>
            <a:chExt cx="649180" cy="6859503"/>
          </a:xfrm>
        </p:grpSpPr>
        <p:sp>
          <p:nvSpPr>
            <p:cNvPr id="53" name="Shape 53"/>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54" name="Shape 54"/>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55" name="Shape 55"/>
          <p:cNvGrpSpPr/>
          <p:nvPr/>
        </p:nvGrpSpPr>
        <p:grpSpPr>
          <a:xfrm flipH="1">
            <a:off x="8494493" y="0"/>
            <a:ext cx="649180" cy="5144627"/>
            <a:chOff x="0" y="-1438"/>
            <a:chExt cx="649180" cy="6859503"/>
          </a:xfrm>
        </p:grpSpPr>
        <p:sp>
          <p:nvSpPr>
            <p:cNvPr id="56" name="Shape 56"/>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57" name="Shape 57"/>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58" name="Shape 58"/>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
        <p:nvSpPr>
          <p:cNvPr id="59" name="Shape 59"/>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0"/>
              </a:spcBef>
              <a:buClr>
                <a:schemeClr val="lt2"/>
              </a:buClr>
              <a:buSzPct val="100000"/>
              <a:buNone/>
              <a:defRPr sz="1800">
                <a:solidFill>
                  <a:schemeClr val="lt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0" name="Shape 60"/>
        <p:cNvGrpSpPr/>
        <p:nvPr/>
      </p:nvGrpSpPr>
      <p:grpSpPr>
        <a:xfrm>
          <a:off x="0" y="0"/>
          <a:ext cx="0" cy="0"/>
          <a:chOff x="0" y="0"/>
          <a:chExt cx="0" cy="0"/>
        </a:xfrm>
      </p:grpSpPr>
      <p:sp>
        <p:nvSpPr>
          <p:cNvPr id="61" name="Shape 61"/>
          <p:cNvSpPr/>
          <p:nvPr/>
        </p:nvSpPr>
        <p:spPr>
          <a:xfrm>
            <a:off x="0" y="-1078"/>
            <a:ext cx="9144000" cy="1144199"/>
          </a:xfrm>
          <a:prstGeom prst="rect">
            <a:avLst/>
          </a:pr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grpSp>
        <p:nvGrpSpPr>
          <p:cNvPr id="62" name="Shape 62"/>
          <p:cNvGrpSpPr/>
          <p:nvPr/>
        </p:nvGrpSpPr>
        <p:grpSpPr>
          <a:xfrm>
            <a:off x="0" y="-1078"/>
            <a:ext cx="649180" cy="5144627"/>
            <a:chOff x="0" y="-1438"/>
            <a:chExt cx="649180" cy="6859503"/>
          </a:xfrm>
        </p:grpSpPr>
        <p:sp>
          <p:nvSpPr>
            <p:cNvPr id="63" name="Shape 63"/>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64" name="Shape 64"/>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grpSp>
        <p:nvGrpSpPr>
          <p:cNvPr id="65" name="Shape 65"/>
          <p:cNvGrpSpPr/>
          <p:nvPr/>
        </p:nvGrpSpPr>
        <p:grpSpPr>
          <a:xfrm flipH="1">
            <a:off x="8494493" y="0"/>
            <a:ext cx="649180" cy="5144627"/>
            <a:chOff x="0" y="-1438"/>
            <a:chExt cx="649180" cy="6859503"/>
          </a:xfrm>
        </p:grpSpPr>
        <p:sp>
          <p:nvSpPr>
            <p:cNvPr id="66" name="Shape 66"/>
            <p:cNvSpPr/>
            <p:nvPr/>
          </p:nvSpPr>
          <p:spPr>
            <a:xfrm>
              <a:off x="0" y="-1438"/>
              <a:ext cx="649180"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sp>
          <p:nvSpPr>
            <p:cNvPr id="67" name="Shape 67"/>
            <p:cNvSpPr/>
            <p:nvPr/>
          </p:nvSpPr>
          <p:spPr>
            <a:xfrm>
              <a:off x="0" y="0"/>
              <a:ext cx="500331" cy="6858065"/>
            </a:xfrm>
            <a:custGeom>
              <a:pathLst>
                <a:path extrusionOk="0" h="6875253" w="500332">
                  <a:moveTo>
                    <a:pt x="0" y="0"/>
                  </a:moveTo>
                  <a:lnTo>
                    <a:pt x="500332" y="0"/>
                  </a:lnTo>
                  <a:lnTo>
                    <a:pt x="301925" y="6875253"/>
                  </a:lnTo>
                  <a:lnTo>
                    <a:pt x="0" y="6875253"/>
                  </a:lnTo>
                  <a:lnTo>
                    <a:pt x="0" y="0"/>
                  </a:lnTo>
                  <a:close/>
                </a:path>
              </a:pathLst>
            </a:custGeom>
            <a:solidFill>
              <a:schemeClr val="dk2">
                <a:alpha val="9803"/>
              </a:schemeClr>
            </a:solidFill>
            <a:ln>
              <a:noFill/>
            </a:ln>
          </p:spPr>
          <p:txBody>
            <a:bodyPr anchorCtr="0" anchor="ctr" bIns="45700" lIns="91425" rIns="91425" tIns="45700">
              <a:noAutofit/>
            </a:bodyPr>
            <a:lstStyle/>
            <a:p>
              <a:pPr>
                <a:spcBef>
                  <a:spcPts val="0"/>
                </a:spcBef>
                <a:buNone/>
              </a:pPr>
              <a:r>
                <a:t/>
              </a:r>
              <a:endParaRPr/>
            </a:p>
          </p:txBody>
        </p:sp>
      </p:grpSp>
      <p:sp>
        <p:nvSpPr>
          <p:cNvPr id="68" name="Shape 68"/>
          <p:cNvSpPr/>
          <p:nvPr/>
        </p:nvSpPr>
        <p:spPr>
          <a:xfrm>
            <a:off x="0" y="4743450"/>
            <a:ext cx="9144000" cy="401099"/>
          </a:xfrm>
          <a:prstGeom prst="rect">
            <a:avLst/>
          </a:prstGeom>
          <a:solidFill>
            <a:schemeClr val="dk1">
              <a:alpha val="14901"/>
            </a:schemeClr>
          </a:solidFill>
          <a:ln>
            <a:noFill/>
          </a:ln>
        </p:spPr>
        <p:txBody>
          <a:bodyPr anchorCtr="0" anchor="ctr" bIns="45700" lIns="91425" rIns="91425" tIns="45700">
            <a:noAutofit/>
          </a:bodyPr>
          <a:lstStyle/>
          <a:p>
            <a:pPr>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1pPr>
            <a:lvl2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2pPr>
            <a:lvl3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3pPr>
            <a:lvl4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4pPr>
            <a:lvl5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5pPr>
            <a:lvl6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6pPr>
            <a:lvl7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7pPr>
            <a:lvl8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8pPr>
            <a:lvl9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youtube.com/watch?v=PS_gbPZVkwI&amp;noredirect=1" TargetMode="External"/><Relationship Id="rId3" Type="http://schemas.openxmlformats.org/officeDocument/2006/relationships/hyperlink" Target="http://www.youtube.com/watch?v=BRX31HOikws"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ctrTitle"/>
          </p:nvPr>
        </p:nvSpPr>
        <p:spPr>
          <a:xfrm>
            <a:off x="-108950" y="783575"/>
            <a:ext cx="4674900" cy="1238099"/>
          </a:xfrm>
          <a:prstGeom prst="rect">
            <a:avLst/>
          </a:prstGeom>
        </p:spPr>
        <p:txBody>
          <a:bodyPr anchorCtr="0" anchor="b" bIns="91425" lIns="91425" rIns="91425" tIns="91425">
            <a:noAutofit/>
          </a:bodyPr>
          <a:lstStyle/>
          <a:p>
            <a:pPr>
              <a:spcBef>
                <a:spcPts val="0"/>
              </a:spcBef>
              <a:buNone/>
            </a:pPr>
            <a:r>
              <a:rPr lang="en"/>
              <a:t>Pyramid of Hate</a:t>
            </a:r>
          </a:p>
        </p:txBody>
      </p:sp>
      <p:sp>
        <p:nvSpPr>
          <p:cNvPr id="71" name="Shape 71"/>
          <p:cNvSpPr txBox="1"/>
          <p:nvPr>
            <p:ph idx="1" type="subTitle"/>
          </p:nvPr>
        </p:nvSpPr>
        <p:spPr>
          <a:xfrm>
            <a:off x="64950" y="2184525"/>
            <a:ext cx="4544999" cy="658500"/>
          </a:xfrm>
          <a:prstGeom prst="rect">
            <a:avLst/>
          </a:prstGeom>
        </p:spPr>
        <p:txBody>
          <a:bodyPr anchorCtr="0" anchor="t" bIns="91425" lIns="91425" rIns="91425" tIns="91425">
            <a:noAutofit/>
          </a:bodyPr>
          <a:lstStyle/>
          <a:p>
            <a:pPr>
              <a:spcBef>
                <a:spcPts val="0"/>
              </a:spcBef>
              <a:buNone/>
            </a:pPr>
            <a:r>
              <a:rPr lang="en"/>
              <a:t>Genocide in Practice</a:t>
            </a:r>
          </a:p>
        </p:txBody>
      </p:sp>
      <p:pic>
        <p:nvPicPr>
          <p:cNvPr id="72" name="Shape 72"/>
          <p:cNvPicPr preferRelativeResize="0"/>
          <p:nvPr/>
        </p:nvPicPr>
        <p:blipFill>
          <a:blip r:embed="rId3">
            <a:alphaModFix/>
          </a:blip>
          <a:stretch>
            <a:fillRect/>
          </a:stretch>
        </p:blipFill>
        <p:spPr>
          <a:xfrm>
            <a:off x="4260825" y="32700"/>
            <a:ext cx="4883175" cy="5078125"/>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Where, Why, Who</a:t>
            </a:r>
          </a:p>
        </p:txBody>
      </p:sp>
      <p:sp>
        <p:nvSpPr>
          <p:cNvPr id="126" name="Shape 126"/>
          <p:cNvSpPr txBox="1"/>
          <p:nvPr>
            <p:ph idx="1" type="body"/>
          </p:nvPr>
        </p:nvSpPr>
        <p:spPr>
          <a:xfrm>
            <a:off x="457200" y="927375"/>
            <a:ext cx="8229600" cy="3725699"/>
          </a:xfrm>
          <a:prstGeom prst="rect">
            <a:avLst/>
          </a:prstGeom>
        </p:spPr>
        <p:txBody>
          <a:bodyPr anchorCtr="0" anchor="t" bIns="91425" lIns="91425" rIns="91425" tIns="91425">
            <a:noAutofit/>
          </a:bodyPr>
          <a:lstStyle/>
          <a:p>
            <a:pPr lvl="0" rtl="0">
              <a:spcBef>
                <a:spcPts val="0"/>
              </a:spcBef>
              <a:buClr>
                <a:schemeClr val="dk1"/>
              </a:buClr>
              <a:buSzPct val="78571"/>
              <a:buFont typeface="Arial"/>
              <a:buNone/>
            </a:pPr>
            <a:r>
              <a:rPr lang="en" sz="1400"/>
              <a:t>Where would you place</a:t>
            </a:r>
          </a:p>
          <a:p>
            <a:pPr lvl="0" rtl="0">
              <a:spcBef>
                <a:spcPts val="0"/>
              </a:spcBef>
              <a:buClr>
                <a:schemeClr val="dk1"/>
              </a:buClr>
              <a:buSzPct val="78571"/>
              <a:buFont typeface="Arial"/>
              <a:buNone/>
            </a:pPr>
            <a:r>
              <a:rPr lang="en" sz="1400"/>
              <a:t>whispering and </a:t>
            </a:r>
          </a:p>
          <a:p>
            <a:pPr lvl="0" rtl="0">
              <a:spcBef>
                <a:spcPts val="0"/>
              </a:spcBef>
              <a:buClr>
                <a:schemeClr val="dk1"/>
              </a:buClr>
              <a:buSzPct val="78571"/>
              <a:buFont typeface="Arial"/>
              <a:buNone/>
            </a:pPr>
            <a:r>
              <a:rPr lang="en" sz="1400"/>
              <a:t>laughing on the </a:t>
            </a:r>
          </a:p>
          <a:p>
            <a:pPr lvl="0" rtl="0">
              <a:spcBef>
                <a:spcPts val="0"/>
              </a:spcBef>
              <a:buClr>
                <a:schemeClr val="dk1"/>
              </a:buClr>
              <a:buSzPct val="78571"/>
              <a:buFont typeface="Arial"/>
              <a:buNone/>
            </a:pPr>
            <a:r>
              <a:rPr lang="en" sz="1400"/>
              <a:t>pyramid? </a:t>
            </a:r>
          </a:p>
          <a:p>
            <a:pPr lvl="0" rtl="0">
              <a:spcBef>
                <a:spcPts val="0"/>
              </a:spcBef>
              <a:buClr>
                <a:schemeClr val="dk1"/>
              </a:buClr>
              <a:buFont typeface="Arial"/>
              <a:buNone/>
            </a:pPr>
            <a:r>
              <a:t/>
            </a:r>
            <a:endParaRPr sz="1400"/>
          </a:p>
          <a:p>
            <a:pPr lvl="0" rtl="0">
              <a:spcBef>
                <a:spcPts val="0"/>
              </a:spcBef>
              <a:buClr>
                <a:schemeClr val="dk1"/>
              </a:buClr>
              <a:buSzPct val="78571"/>
              <a:buFont typeface="Arial"/>
              <a:buNone/>
            </a:pPr>
            <a:r>
              <a:rPr lang="en" sz="1400"/>
              <a:t>Why do you think that </a:t>
            </a:r>
          </a:p>
          <a:p>
            <a:pPr lvl="0" rtl="0">
              <a:spcBef>
                <a:spcPts val="0"/>
              </a:spcBef>
              <a:buClr>
                <a:schemeClr val="dk1"/>
              </a:buClr>
              <a:buSzPct val="78571"/>
              <a:buFont typeface="Arial"/>
              <a:buNone/>
            </a:pPr>
            <a:r>
              <a:rPr lang="en" sz="1400"/>
              <a:t>what seemed harmless </a:t>
            </a:r>
          </a:p>
          <a:p>
            <a:pPr lvl="0" rtl="0">
              <a:spcBef>
                <a:spcPts val="0"/>
              </a:spcBef>
              <a:buClr>
                <a:schemeClr val="dk1"/>
              </a:buClr>
              <a:buSzPct val="78571"/>
              <a:buFont typeface="Arial"/>
              <a:buNone/>
            </a:pPr>
            <a:r>
              <a:rPr lang="en" sz="1400"/>
              <a:t>initially progressed into </a:t>
            </a:r>
          </a:p>
          <a:p>
            <a:pPr lvl="0" rtl="0">
              <a:spcBef>
                <a:spcPts val="0"/>
              </a:spcBef>
              <a:buClr>
                <a:schemeClr val="dk1"/>
              </a:buClr>
              <a:buSzPct val="78571"/>
              <a:buFont typeface="Arial"/>
              <a:buNone/>
            </a:pPr>
            <a:r>
              <a:rPr lang="en" sz="1400"/>
              <a:t>violence? </a:t>
            </a:r>
          </a:p>
          <a:p>
            <a:pPr lvl="0" rtl="0">
              <a:spcBef>
                <a:spcPts val="0"/>
              </a:spcBef>
              <a:buClr>
                <a:schemeClr val="dk1"/>
              </a:buClr>
              <a:buFont typeface="Arial"/>
              <a:buNone/>
            </a:pPr>
            <a:r>
              <a:t/>
            </a:r>
            <a:endParaRPr sz="1400"/>
          </a:p>
          <a:p>
            <a:pPr lvl="0" rtl="0">
              <a:spcBef>
                <a:spcPts val="0"/>
              </a:spcBef>
              <a:buClr>
                <a:schemeClr val="dk1"/>
              </a:buClr>
              <a:buSzPct val="78571"/>
              <a:buFont typeface="Arial"/>
              <a:buNone/>
            </a:pPr>
            <a:r>
              <a:rPr lang="en" sz="1400"/>
              <a:t>At what level of the </a:t>
            </a:r>
          </a:p>
          <a:p>
            <a:pPr lvl="0" rtl="0">
              <a:spcBef>
                <a:spcPts val="0"/>
              </a:spcBef>
              <a:buClr>
                <a:schemeClr val="dk1"/>
              </a:buClr>
              <a:buSzPct val="78571"/>
              <a:buFont typeface="Arial"/>
              <a:buNone/>
            </a:pPr>
            <a:r>
              <a:rPr lang="en" sz="1400"/>
              <a:t>pyramid do you think it </a:t>
            </a:r>
          </a:p>
          <a:p>
            <a:pPr lvl="0" rtl="0">
              <a:spcBef>
                <a:spcPts val="0"/>
              </a:spcBef>
              <a:buClr>
                <a:schemeClr val="dk1"/>
              </a:buClr>
              <a:buSzPct val="78571"/>
              <a:buFont typeface="Arial"/>
              <a:buNone/>
            </a:pPr>
            <a:r>
              <a:rPr lang="en" sz="1400"/>
              <a:t>would be easiest for </a:t>
            </a:r>
          </a:p>
          <a:p>
            <a:pPr lvl="0" rtl="0">
              <a:spcBef>
                <a:spcPts val="0"/>
              </a:spcBef>
              <a:buClr>
                <a:schemeClr val="dk1"/>
              </a:buClr>
              <a:buSzPct val="78571"/>
              <a:buFont typeface="Arial"/>
              <a:buNone/>
            </a:pPr>
            <a:r>
              <a:rPr lang="en" sz="1400"/>
              <a:t>someone to intervene?</a:t>
            </a:r>
          </a:p>
          <a:p>
            <a:pPr>
              <a:spcBef>
                <a:spcPts val="0"/>
              </a:spcBef>
              <a:buNone/>
            </a:pPr>
            <a:r>
              <a:t/>
            </a:r>
            <a:endParaRPr sz="1400"/>
          </a:p>
        </p:txBody>
      </p:sp>
      <p:pic>
        <p:nvPicPr>
          <p:cNvPr id="127" name="Shape 127"/>
          <p:cNvPicPr preferRelativeResize="0"/>
          <p:nvPr/>
        </p:nvPicPr>
        <p:blipFill>
          <a:blip r:embed="rId3">
            <a:alphaModFix/>
          </a:blip>
          <a:stretch>
            <a:fillRect/>
          </a:stretch>
        </p:blipFill>
        <p:spPr>
          <a:xfrm>
            <a:off x="4474300" y="32687"/>
            <a:ext cx="4883175" cy="5078125"/>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What Would you do</a:t>
            </a:r>
          </a:p>
        </p:txBody>
      </p:sp>
      <p:sp>
        <p:nvSpPr>
          <p:cNvPr id="133" name="Shape 133"/>
          <p:cNvSpPr txBox="1"/>
          <p:nvPr>
            <p:ph idx="1" type="body"/>
          </p:nvPr>
        </p:nvSpPr>
        <p:spPr>
          <a:xfrm>
            <a:off x="457200" y="1063375"/>
            <a:ext cx="8229600" cy="3725699"/>
          </a:xfrm>
          <a:prstGeom prst="rect">
            <a:avLst/>
          </a:prstGeom>
        </p:spPr>
        <p:txBody>
          <a:bodyPr anchorCtr="0" anchor="t" bIns="91425" lIns="91425" rIns="91425" tIns="91425">
            <a:noAutofit/>
          </a:bodyPr>
          <a:lstStyle/>
          <a:p>
            <a:pPr rtl="0">
              <a:spcBef>
                <a:spcPts val="0"/>
              </a:spcBef>
              <a:buNone/>
            </a:pPr>
            <a:r>
              <a:rPr lang="en" u="sng">
                <a:solidFill>
                  <a:schemeClr val="hlink"/>
                </a:solidFill>
                <a:hlinkClick r:id="rId3"/>
              </a:rPr>
              <a:t>Anti-Semitism</a:t>
            </a:r>
          </a:p>
          <a:p>
            <a:pPr rtl="0">
              <a:spcBef>
                <a:spcPts val="0"/>
              </a:spcBef>
              <a:buNone/>
            </a:pPr>
            <a:r>
              <a:t/>
            </a:r>
            <a:endParaRPr/>
          </a:p>
          <a:p>
            <a:pPr>
              <a:spcBef>
                <a:spcPts val="0"/>
              </a:spcBef>
              <a:buNone/>
            </a:pPr>
            <a:r>
              <a:rPr lang="en" u="sng">
                <a:solidFill>
                  <a:schemeClr val="hlink"/>
                </a:solidFill>
                <a:hlinkClick r:id="rId4"/>
              </a:rPr>
              <a:t>Islam</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t/>
            </a:r>
            <a:endParaRPr/>
          </a:p>
        </p:txBody>
      </p:sp>
      <p:sp>
        <p:nvSpPr>
          <p:cNvPr id="139" name="Shape 139"/>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t/>
            </a:r>
            <a:endParaRPr/>
          </a:p>
        </p:txBody>
      </p:sp>
      <p:pic>
        <p:nvPicPr>
          <p:cNvPr id="140" name="Shape 140"/>
          <p:cNvPicPr preferRelativeResize="0"/>
          <p:nvPr/>
        </p:nvPicPr>
        <p:blipFill>
          <a:blip r:embed="rId3">
            <a:alphaModFix/>
          </a:blip>
          <a:stretch>
            <a:fillRect/>
          </a:stretch>
        </p:blipFill>
        <p:spPr>
          <a:xfrm>
            <a:off x="-117975" y="32700"/>
            <a:ext cx="9475450" cy="507812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t/>
            </a:r>
            <a:endParaRPr/>
          </a:p>
        </p:txBody>
      </p:sp>
      <p:sp>
        <p:nvSpPr>
          <p:cNvPr id="78" name="Shape 78"/>
          <p:cNvSpPr txBox="1"/>
          <p:nvPr>
            <p:ph idx="1" type="body"/>
          </p:nvPr>
        </p:nvSpPr>
        <p:spPr>
          <a:xfrm>
            <a:off x="457200" y="205975"/>
            <a:ext cx="8229600" cy="3725699"/>
          </a:xfrm>
          <a:prstGeom prst="rect">
            <a:avLst/>
          </a:prstGeom>
        </p:spPr>
        <p:txBody>
          <a:bodyPr anchorCtr="0" anchor="t" bIns="91425" lIns="91425" rIns="91425" tIns="91425">
            <a:noAutofit/>
          </a:bodyPr>
          <a:lstStyle/>
          <a:p>
            <a:pPr lvl="0" rtl="0">
              <a:spcBef>
                <a:spcPts val="0"/>
              </a:spcBef>
              <a:buClr>
                <a:schemeClr val="dk1"/>
              </a:buClr>
              <a:buSzPct val="61111"/>
              <a:buFont typeface="Arial"/>
              <a:buNone/>
            </a:pPr>
            <a:r>
              <a:rPr lang="en" sz="1800"/>
              <a:t>Stereotypes - beliefs about attributes that are thought to</a:t>
            </a:r>
          </a:p>
          <a:p>
            <a:pPr lvl="0" rtl="0">
              <a:spcBef>
                <a:spcPts val="0"/>
              </a:spcBef>
              <a:buClr>
                <a:schemeClr val="dk1"/>
              </a:buClr>
              <a:buSzPct val="61111"/>
              <a:buFont typeface="Arial"/>
              <a:buNone/>
            </a:pPr>
            <a:r>
              <a:rPr lang="en" sz="1800"/>
              <a:t>be characteristic of members of particular groups - </a:t>
            </a:r>
          </a:p>
          <a:p>
            <a:pPr lvl="0" rtl="0">
              <a:spcBef>
                <a:spcPts val="0"/>
              </a:spcBef>
              <a:buClr>
                <a:schemeClr val="dk1"/>
              </a:buClr>
              <a:buSzPct val="61111"/>
              <a:buFont typeface="Arial"/>
              <a:buNone/>
            </a:pPr>
            <a:r>
              <a:rPr lang="en" sz="1800"/>
              <a:t>sometimes positive</a:t>
            </a:r>
          </a:p>
          <a:p>
            <a:pPr lvl="0" rtl="0">
              <a:spcBef>
                <a:spcPts val="0"/>
              </a:spcBef>
              <a:buClr>
                <a:schemeClr val="dk1"/>
              </a:buClr>
              <a:buFont typeface="Arial"/>
              <a:buNone/>
            </a:pPr>
            <a:r>
              <a:t/>
            </a:r>
            <a:endParaRPr sz="1800"/>
          </a:p>
          <a:p>
            <a:pPr lvl="0" rtl="0">
              <a:spcBef>
                <a:spcPts val="0"/>
              </a:spcBef>
              <a:buClr>
                <a:schemeClr val="dk1"/>
              </a:buClr>
              <a:buSzPct val="61111"/>
              <a:buFont typeface="Arial"/>
              <a:buNone/>
            </a:pPr>
            <a:r>
              <a:rPr lang="en" sz="1800"/>
              <a:t>Prejudice - a negative attitude or affective response </a:t>
            </a:r>
          </a:p>
          <a:p>
            <a:pPr lvl="0" rtl="0">
              <a:spcBef>
                <a:spcPts val="0"/>
              </a:spcBef>
              <a:buClr>
                <a:schemeClr val="dk1"/>
              </a:buClr>
              <a:buSzPct val="61111"/>
              <a:buFont typeface="Arial"/>
              <a:buNone/>
            </a:pPr>
            <a:r>
              <a:rPr lang="en" sz="1800"/>
              <a:t>toward a certain group and its individual members</a:t>
            </a:r>
          </a:p>
          <a:p>
            <a:pPr lvl="0" rtl="0">
              <a:spcBef>
                <a:spcPts val="0"/>
              </a:spcBef>
              <a:buClr>
                <a:schemeClr val="dk1"/>
              </a:buClr>
              <a:buFont typeface="Arial"/>
              <a:buNone/>
            </a:pPr>
            <a:r>
              <a:t/>
            </a:r>
            <a:endParaRPr sz="1800"/>
          </a:p>
          <a:p>
            <a:pPr lvl="0" rtl="0">
              <a:spcBef>
                <a:spcPts val="0"/>
              </a:spcBef>
              <a:buClr>
                <a:schemeClr val="dk1"/>
              </a:buClr>
              <a:buSzPct val="61111"/>
              <a:buFont typeface="Arial"/>
              <a:buNone/>
            </a:pPr>
            <a:r>
              <a:rPr lang="en" sz="1800"/>
              <a:t>Discrimination - unfair treatment of members of a </a:t>
            </a:r>
          </a:p>
          <a:p>
            <a:pPr lvl="0" rtl="0">
              <a:spcBef>
                <a:spcPts val="0"/>
              </a:spcBef>
              <a:buClr>
                <a:schemeClr val="dk1"/>
              </a:buClr>
              <a:buSzPct val="61111"/>
              <a:buFont typeface="Arial"/>
              <a:buNone/>
            </a:pPr>
            <a:r>
              <a:rPr lang="en" sz="1800"/>
              <a:t>particular group based on their membership in that </a:t>
            </a:r>
          </a:p>
          <a:p>
            <a:pPr lvl="0" rtl="0">
              <a:spcBef>
                <a:spcPts val="0"/>
              </a:spcBef>
              <a:buClr>
                <a:schemeClr val="dk1"/>
              </a:buClr>
              <a:buSzPct val="61111"/>
              <a:buFont typeface="Arial"/>
              <a:buNone/>
            </a:pPr>
            <a:r>
              <a:rPr lang="en" sz="1800"/>
              <a:t>group</a:t>
            </a:r>
          </a:p>
          <a:p>
            <a:pPr lvl="0" rtl="0">
              <a:spcBef>
                <a:spcPts val="0"/>
              </a:spcBef>
              <a:buClr>
                <a:schemeClr val="dk1"/>
              </a:buClr>
              <a:buFont typeface="Arial"/>
              <a:buNone/>
            </a:pPr>
            <a:r>
              <a:t/>
            </a:r>
            <a:endParaRPr sz="1800"/>
          </a:p>
          <a:p>
            <a:pPr lvl="0" rtl="0">
              <a:spcBef>
                <a:spcPts val="0"/>
              </a:spcBef>
              <a:buClr>
                <a:schemeClr val="dk1"/>
              </a:buClr>
              <a:buSzPct val="61111"/>
              <a:buFont typeface="Arial"/>
              <a:buNone/>
            </a:pPr>
            <a:r>
              <a:rPr lang="en" sz="1800"/>
              <a:t>Scapegoat - To blame others for problems or issues</a:t>
            </a:r>
          </a:p>
          <a:p>
            <a:pPr>
              <a:spcBef>
                <a:spcPts val="0"/>
              </a:spcBef>
              <a:buNone/>
            </a:pPr>
            <a:r>
              <a:t/>
            </a:r>
            <a:endParaRPr sz="180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457200" y="719224"/>
            <a:ext cx="8229600" cy="708300"/>
          </a:xfrm>
          <a:prstGeom prst="rect">
            <a:avLst/>
          </a:prstGeom>
        </p:spPr>
        <p:txBody>
          <a:bodyPr anchorCtr="0" anchor="b" bIns="91425" lIns="91425" rIns="91425" tIns="91425">
            <a:noAutofit/>
          </a:bodyPr>
          <a:lstStyle/>
          <a:p>
            <a:pPr lvl="0" rtl="0">
              <a:spcBef>
                <a:spcPts val="0"/>
              </a:spcBef>
              <a:buClr>
                <a:schemeClr val="dk1"/>
              </a:buClr>
              <a:buSzPct val="30555"/>
              <a:buFont typeface="Arial"/>
              <a:buNone/>
            </a:pPr>
            <a:r>
              <a:rPr lang="en"/>
              <a:t>THE LANGUAGE OF PREJUDICE</a:t>
            </a:r>
          </a:p>
          <a:p>
            <a:pPr>
              <a:spcBef>
                <a:spcPts val="0"/>
              </a:spcBef>
              <a:buNone/>
            </a:pPr>
            <a:r>
              <a:t/>
            </a:r>
            <a:endParaRPr/>
          </a:p>
        </p:txBody>
      </p:sp>
      <p:sp>
        <p:nvSpPr>
          <p:cNvPr id="84" name="Shape 84"/>
          <p:cNvSpPr txBox="1"/>
          <p:nvPr>
            <p:ph idx="1" type="body"/>
          </p:nvPr>
        </p:nvSpPr>
        <p:spPr>
          <a:xfrm>
            <a:off x="457200" y="774275"/>
            <a:ext cx="8229600" cy="3725699"/>
          </a:xfrm>
          <a:prstGeom prst="rect">
            <a:avLst/>
          </a:prstGeom>
        </p:spPr>
        <p:txBody>
          <a:bodyPr anchorCtr="0" anchor="t" bIns="91425" lIns="91425" rIns="91425" tIns="91425">
            <a:noAutofit/>
          </a:bodyPr>
          <a:lstStyle/>
          <a:p>
            <a:pPr lvl="0" rtl="0">
              <a:spcBef>
                <a:spcPts val="0"/>
              </a:spcBef>
              <a:buNone/>
            </a:pPr>
            <a:r>
              <a:rPr lang="en" sz="1800"/>
              <a:t>Phrases of Color: White is pure - black is evil</a:t>
            </a:r>
          </a:p>
          <a:p>
            <a:pPr lvl="0" rtl="0">
              <a:spcBef>
                <a:spcPts val="0"/>
              </a:spcBef>
              <a:buClr>
                <a:schemeClr val="dk1"/>
              </a:buClr>
              <a:buFont typeface="Arial"/>
              <a:buNone/>
            </a:pPr>
            <a:r>
              <a:t/>
            </a:r>
            <a:endParaRPr sz="700"/>
          </a:p>
          <a:p>
            <a:pPr lvl="0" rtl="0">
              <a:spcBef>
                <a:spcPts val="0"/>
              </a:spcBef>
              <a:buNone/>
            </a:pPr>
            <a:r>
              <a:rPr lang="en" sz="1800"/>
              <a:t>Disparagement: Bad mouthing another group to gain trust or show superiority when you are the weaker person</a:t>
            </a:r>
          </a:p>
          <a:p>
            <a:pPr lvl="0" rtl="0">
              <a:spcBef>
                <a:spcPts val="0"/>
              </a:spcBef>
              <a:buClr>
                <a:schemeClr val="dk1"/>
              </a:buClr>
              <a:buFont typeface="Arial"/>
              <a:buNone/>
            </a:pPr>
            <a:r>
              <a:t/>
            </a:r>
            <a:endParaRPr sz="700"/>
          </a:p>
          <a:p>
            <a:pPr lvl="0" rtl="0">
              <a:spcBef>
                <a:spcPts val="0"/>
              </a:spcBef>
              <a:buNone/>
            </a:pPr>
            <a:r>
              <a:rPr lang="en" sz="1800"/>
              <a:t>Stereotype Language: Categorizing or grouping</a:t>
            </a:r>
          </a:p>
          <a:p>
            <a:pPr lvl="0" rtl="0">
              <a:spcBef>
                <a:spcPts val="0"/>
              </a:spcBef>
              <a:buClr>
                <a:schemeClr val="dk1"/>
              </a:buClr>
              <a:buFont typeface="Arial"/>
              <a:buNone/>
            </a:pPr>
            <a:r>
              <a:t/>
            </a:r>
            <a:endParaRPr sz="700"/>
          </a:p>
          <a:p>
            <a:pPr lvl="0" rtl="0">
              <a:spcBef>
                <a:spcPts val="0"/>
              </a:spcBef>
              <a:buNone/>
            </a:pPr>
            <a:r>
              <a:rPr lang="en" sz="1800"/>
              <a:t>Caricatures: Overemphasize a character of their features</a:t>
            </a:r>
          </a:p>
          <a:p>
            <a:pPr lvl="0" rtl="0">
              <a:spcBef>
                <a:spcPts val="0"/>
              </a:spcBef>
              <a:buClr>
                <a:schemeClr val="dk1"/>
              </a:buClr>
              <a:buFont typeface="Arial"/>
              <a:buNone/>
            </a:pPr>
            <a:r>
              <a:t/>
            </a:r>
            <a:endParaRPr sz="1800"/>
          </a:p>
          <a:p>
            <a:pPr lvl="0" rtl="0">
              <a:spcBef>
                <a:spcPts val="0"/>
              </a:spcBef>
              <a:buNone/>
            </a:pPr>
            <a:r>
              <a:rPr lang="en" sz="1800"/>
              <a:t>Ethnic Jokes: A minority isn’t always the butt of a joke</a:t>
            </a:r>
          </a:p>
          <a:p>
            <a:pPr lvl="0" rtl="0">
              <a:spcBef>
                <a:spcPts val="0"/>
              </a:spcBef>
              <a:buClr>
                <a:schemeClr val="dk1"/>
              </a:buClr>
              <a:buFont typeface="Arial"/>
              <a:buNone/>
            </a:pPr>
            <a:r>
              <a:t/>
            </a:r>
            <a:endParaRPr sz="700"/>
          </a:p>
          <a:p>
            <a:pPr lvl="0" rtl="0">
              <a:spcBef>
                <a:spcPts val="0"/>
              </a:spcBef>
              <a:buClr>
                <a:schemeClr val="dk1"/>
              </a:buClr>
              <a:buSzPct val="61111"/>
              <a:buFont typeface="Arial"/>
              <a:buNone/>
            </a:pPr>
            <a:r>
              <a:rPr lang="en" sz="1800"/>
              <a:t>Slips: Supposed to be considered accidental</a:t>
            </a:r>
          </a:p>
          <a:p>
            <a:pPr>
              <a:spcBef>
                <a:spcPts val="0"/>
              </a:spcBef>
              <a:buNone/>
            </a:pPr>
            <a:r>
              <a:t/>
            </a:r>
            <a:endParaRPr sz="180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402700" y="783528"/>
            <a:ext cx="8229600" cy="857400"/>
          </a:xfrm>
          <a:prstGeom prst="rect">
            <a:avLst/>
          </a:prstGeom>
        </p:spPr>
        <p:txBody>
          <a:bodyPr anchorCtr="0" anchor="b" bIns="91425" lIns="91425" rIns="91425" tIns="91425">
            <a:noAutofit/>
          </a:bodyPr>
          <a:lstStyle/>
          <a:p>
            <a:pPr lvl="0" rtl="0">
              <a:spcBef>
                <a:spcPts val="0"/>
              </a:spcBef>
              <a:buClr>
                <a:schemeClr val="dk1"/>
              </a:buClr>
              <a:buSzPct val="30555"/>
              <a:buFont typeface="Arial"/>
              <a:buNone/>
            </a:pPr>
            <a:r>
              <a:rPr lang="en"/>
              <a:t>Is this Prejudice or Discrimination?</a:t>
            </a:r>
          </a:p>
          <a:p>
            <a:pPr>
              <a:spcBef>
                <a:spcPts val="0"/>
              </a:spcBef>
              <a:buNone/>
            </a:pPr>
            <a:r>
              <a:t/>
            </a:r>
            <a:endParaRPr/>
          </a:p>
        </p:txBody>
      </p:sp>
      <p:sp>
        <p:nvSpPr>
          <p:cNvPr id="90" name="Shape 90"/>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Clr>
                <a:schemeClr val="dk1"/>
              </a:buClr>
              <a:buSzPct val="36666"/>
              <a:buFont typeface="Arial"/>
              <a:buNone/>
            </a:pPr>
            <a:r>
              <a:rPr lang="en"/>
              <a:t>A black father tells his son that he does </a:t>
            </a:r>
          </a:p>
          <a:p>
            <a:pPr lvl="0" rtl="0">
              <a:spcBef>
                <a:spcPts val="0"/>
              </a:spcBef>
              <a:buClr>
                <a:schemeClr val="dk1"/>
              </a:buClr>
              <a:buSzPct val="36666"/>
              <a:buFont typeface="Arial"/>
              <a:buNone/>
            </a:pPr>
            <a:r>
              <a:rPr lang="en"/>
              <a:t>not believe he should date white women </a:t>
            </a:r>
          </a:p>
          <a:p>
            <a:pPr lvl="0" rtl="0">
              <a:spcBef>
                <a:spcPts val="0"/>
              </a:spcBef>
              <a:buClr>
                <a:schemeClr val="dk1"/>
              </a:buClr>
              <a:buSzPct val="36666"/>
              <a:buFont typeface="Arial"/>
              <a:buNone/>
            </a:pPr>
            <a:r>
              <a:rPr lang="en"/>
              <a:t>because they are all stuck up.</a:t>
            </a:r>
          </a:p>
          <a:p>
            <a:pPr lvl="0" rtl="0">
              <a:spcBef>
                <a:spcPts val="0"/>
              </a:spcBef>
              <a:buClr>
                <a:schemeClr val="dk1"/>
              </a:buClr>
              <a:buFont typeface="Arial"/>
              <a:buNone/>
            </a:pPr>
            <a:r>
              <a:t/>
            </a:r>
            <a:endParaRPr/>
          </a:p>
          <a:p>
            <a:pPr lvl="0" rtl="0">
              <a:spcBef>
                <a:spcPts val="0"/>
              </a:spcBef>
              <a:buClr>
                <a:schemeClr val="dk1"/>
              </a:buClr>
              <a:buSzPct val="36666"/>
              <a:buFont typeface="Arial"/>
              <a:buNone/>
            </a:pPr>
            <a:r>
              <a:rPr lang="en"/>
              <a:t>PREJUDICE-it is a belief not an action.</a:t>
            </a:r>
          </a:p>
          <a:p>
            <a:pPr>
              <a:spcBef>
                <a:spcPts val="0"/>
              </a:spcBef>
              <a:buNone/>
            </a:pPr>
            <a:r>
              <a:t/>
            </a:r>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0" st="0"/>
                                            </p:txEl>
                                          </p:spTgt>
                                        </p:tgtEl>
                                        <p:attrNameLst>
                                          <p:attrName>style.visibility</p:attrName>
                                        </p:attrNameLst>
                                      </p:cBhvr>
                                      <p:to>
                                        <p:strVal val="visible"/>
                                      </p:to>
                                    </p:set>
                                    <p:animEffect filter="fade" transition="in">
                                      <p:cBhvr>
                                        <p:cTn dur="1000"/>
                                        <p:tgtEl>
                                          <p:spTgt spid="9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1" st="1"/>
                                            </p:txEl>
                                          </p:spTgt>
                                        </p:tgtEl>
                                        <p:attrNameLst>
                                          <p:attrName>style.visibility</p:attrName>
                                        </p:attrNameLst>
                                      </p:cBhvr>
                                      <p:to>
                                        <p:strVal val="visible"/>
                                      </p:to>
                                    </p:set>
                                    <p:animEffect filter="fade" transition="in">
                                      <p:cBhvr>
                                        <p:cTn dur="1000"/>
                                        <p:tgtEl>
                                          <p:spTgt spid="9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2" st="2"/>
                                            </p:txEl>
                                          </p:spTgt>
                                        </p:tgtEl>
                                        <p:attrNameLst>
                                          <p:attrName>style.visibility</p:attrName>
                                        </p:attrNameLst>
                                      </p:cBhvr>
                                      <p:to>
                                        <p:strVal val="visible"/>
                                      </p:to>
                                    </p:set>
                                    <p:animEffect filter="fade" transition="in">
                                      <p:cBhvr>
                                        <p:cTn dur="1000"/>
                                        <p:tgtEl>
                                          <p:spTgt spid="9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3" st="3"/>
                                            </p:txEl>
                                          </p:spTgt>
                                        </p:tgtEl>
                                        <p:attrNameLst>
                                          <p:attrName>style.visibility</p:attrName>
                                        </p:attrNameLst>
                                      </p:cBhvr>
                                      <p:to>
                                        <p:strVal val="visible"/>
                                      </p:to>
                                    </p:set>
                                    <p:animEffect filter="fade" transition="in">
                                      <p:cBhvr>
                                        <p:cTn dur="1000"/>
                                        <p:tgtEl>
                                          <p:spTgt spid="9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4" st="4"/>
                                            </p:txEl>
                                          </p:spTgt>
                                        </p:tgtEl>
                                        <p:attrNameLst>
                                          <p:attrName>style.visibility</p:attrName>
                                        </p:attrNameLst>
                                      </p:cBhvr>
                                      <p:to>
                                        <p:strVal val="visible"/>
                                      </p:to>
                                    </p:set>
                                    <p:animEffect filter="fade" transition="in">
                                      <p:cBhvr>
                                        <p:cTn dur="1000"/>
                                        <p:tgtEl>
                                          <p:spTgt spid="9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5" st="5"/>
                                            </p:txEl>
                                          </p:spTgt>
                                        </p:tgtEl>
                                        <p:attrNameLst>
                                          <p:attrName>style.visibility</p:attrName>
                                        </p:attrNameLst>
                                      </p:cBhvr>
                                      <p:to>
                                        <p:strVal val="visible"/>
                                      </p:to>
                                    </p:set>
                                    <p:animEffect filter="fade" transition="in">
                                      <p:cBhvr>
                                        <p:cTn dur="1000"/>
                                        <p:tgtEl>
                                          <p:spTgt spid="90">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402700" y="783528"/>
            <a:ext cx="8229600" cy="857400"/>
          </a:xfrm>
          <a:prstGeom prst="rect">
            <a:avLst/>
          </a:prstGeom>
        </p:spPr>
        <p:txBody>
          <a:bodyPr anchorCtr="0" anchor="b" bIns="91425" lIns="91425" rIns="91425" tIns="91425">
            <a:noAutofit/>
          </a:bodyPr>
          <a:lstStyle/>
          <a:p>
            <a:pPr lvl="0" rtl="0">
              <a:spcBef>
                <a:spcPts val="0"/>
              </a:spcBef>
              <a:buNone/>
            </a:pPr>
            <a:r>
              <a:rPr lang="en"/>
              <a:t>Is this Prejudice or Discrimination?</a:t>
            </a:r>
          </a:p>
          <a:p>
            <a:pPr lvl="0" rtl="0">
              <a:spcBef>
                <a:spcPts val="0"/>
              </a:spcBef>
              <a:buNone/>
            </a:pPr>
            <a:r>
              <a:t/>
            </a:r>
            <a:endParaRPr/>
          </a:p>
        </p:txBody>
      </p:sp>
      <p:sp>
        <p:nvSpPr>
          <p:cNvPr id="96" name="Shape 96"/>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Clr>
                <a:schemeClr val="dk1"/>
              </a:buClr>
              <a:buSzPct val="36666"/>
              <a:buFont typeface="Arial"/>
              <a:buNone/>
            </a:pPr>
            <a:r>
              <a:rPr lang="en"/>
              <a:t>A white father refuses to let his son bring</a:t>
            </a:r>
          </a:p>
          <a:p>
            <a:pPr lvl="0" rtl="0">
              <a:spcBef>
                <a:spcPts val="0"/>
              </a:spcBef>
              <a:buClr>
                <a:schemeClr val="dk1"/>
              </a:buClr>
              <a:buSzPct val="36666"/>
              <a:buFont typeface="Arial"/>
              <a:buNone/>
            </a:pPr>
            <a:r>
              <a:rPr lang="en"/>
              <a:t>his black girlfriend into their house for </a:t>
            </a:r>
          </a:p>
          <a:p>
            <a:pPr lvl="0" rtl="0">
              <a:spcBef>
                <a:spcPts val="0"/>
              </a:spcBef>
              <a:buClr>
                <a:schemeClr val="dk1"/>
              </a:buClr>
              <a:buSzPct val="36666"/>
              <a:buFont typeface="Arial"/>
              <a:buNone/>
            </a:pPr>
            <a:r>
              <a:rPr lang="en"/>
              <a:t>dinner.</a:t>
            </a:r>
          </a:p>
          <a:p>
            <a:pPr lvl="0" rtl="0">
              <a:spcBef>
                <a:spcPts val="0"/>
              </a:spcBef>
              <a:buClr>
                <a:schemeClr val="dk1"/>
              </a:buClr>
              <a:buFont typeface="Arial"/>
              <a:buNone/>
            </a:pPr>
            <a:r>
              <a:t/>
            </a:r>
            <a:endParaRPr/>
          </a:p>
          <a:p>
            <a:pPr lvl="0" rtl="0">
              <a:spcBef>
                <a:spcPts val="0"/>
              </a:spcBef>
              <a:buClr>
                <a:schemeClr val="dk1"/>
              </a:buClr>
              <a:buSzPct val="36666"/>
              <a:buFont typeface="Arial"/>
              <a:buNone/>
            </a:pPr>
            <a:r>
              <a:rPr lang="en"/>
              <a:t>DISCRIMINATION - because it is unfair </a:t>
            </a:r>
          </a:p>
          <a:p>
            <a:pPr lvl="0" rtl="0">
              <a:spcBef>
                <a:spcPts val="0"/>
              </a:spcBef>
              <a:buClr>
                <a:schemeClr val="dk1"/>
              </a:buClr>
              <a:buSzPct val="36666"/>
              <a:buFont typeface="Arial"/>
              <a:buNone/>
            </a:pPr>
            <a:r>
              <a:rPr lang="en"/>
              <a:t>treatment of a person</a:t>
            </a:r>
          </a:p>
          <a:p>
            <a:pPr lvl="0" rtl="0">
              <a:spcBef>
                <a:spcPts val="0"/>
              </a:spcBef>
              <a:buNone/>
            </a:pPr>
            <a:r>
              <a:t/>
            </a:r>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1000"/>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1000"/>
                                        <p:tgtEl>
                                          <p:spTgt spid="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animEffect filter="fade" transition="in">
                                      <p:cBhvr>
                                        <p:cTn dur="1000"/>
                                        <p:tgtEl>
                                          <p:spTgt spid="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3" st="3"/>
                                            </p:txEl>
                                          </p:spTgt>
                                        </p:tgtEl>
                                        <p:attrNameLst>
                                          <p:attrName>style.visibility</p:attrName>
                                        </p:attrNameLst>
                                      </p:cBhvr>
                                      <p:to>
                                        <p:strVal val="visible"/>
                                      </p:to>
                                    </p:set>
                                    <p:animEffect filter="fade" transition="in">
                                      <p:cBhvr>
                                        <p:cTn dur="1000"/>
                                        <p:tgtEl>
                                          <p:spTgt spid="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4" st="4"/>
                                            </p:txEl>
                                          </p:spTgt>
                                        </p:tgtEl>
                                        <p:attrNameLst>
                                          <p:attrName>style.visibility</p:attrName>
                                        </p:attrNameLst>
                                      </p:cBhvr>
                                      <p:to>
                                        <p:strVal val="visible"/>
                                      </p:to>
                                    </p:set>
                                    <p:animEffect filter="fade" transition="in">
                                      <p:cBhvr>
                                        <p:cTn dur="1000"/>
                                        <p:tgtEl>
                                          <p:spTgt spid="9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5" st="5"/>
                                            </p:txEl>
                                          </p:spTgt>
                                        </p:tgtEl>
                                        <p:attrNameLst>
                                          <p:attrName>style.visibility</p:attrName>
                                        </p:attrNameLst>
                                      </p:cBhvr>
                                      <p:to>
                                        <p:strVal val="visible"/>
                                      </p:to>
                                    </p:set>
                                    <p:animEffect filter="fade" transition="in">
                                      <p:cBhvr>
                                        <p:cTn dur="1000"/>
                                        <p:tgtEl>
                                          <p:spTgt spid="9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6" st="6"/>
                                            </p:txEl>
                                          </p:spTgt>
                                        </p:tgtEl>
                                        <p:attrNameLst>
                                          <p:attrName>style.visibility</p:attrName>
                                        </p:attrNameLst>
                                      </p:cBhvr>
                                      <p:to>
                                        <p:strVal val="visible"/>
                                      </p:to>
                                    </p:set>
                                    <p:animEffect filter="fade" transition="in">
                                      <p:cBhvr>
                                        <p:cTn dur="1000"/>
                                        <p:tgtEl>
                                          <p:spTgt spid="9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1000"/>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1000"/>
                                        <p:tgtEl>
                                          <p:spTgt spid="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animEffect filter="fade" transition="in">
                                      <p:cBhvr>
                                        <p:cTn dur="1000"/>
                                        <p:tgtEl>
                                          <p:spTgt spid="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3" st="3"/>
                                            </p:txEl>
                                          </p:spTgt>
                                        </p:tgtEl>
                                        <p:attrNameLst>
                                          <p:attrName>style.visibility</p:attrName>
                                        </p:attrNameLst>
                                      </p:cBhvr>
                                      <p:to>
                                        <p:strVal val="visible"/>
                                      </p:to>
                                    </p:set>
                                    <p:animEffect filter="fade" transition="in">
                                      <p:cBhvr>
                                        <p:cTn dur="1000"/>
                                        <p:tgtEl>
                                          <p:spTgt spid="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4" st="4"/>
                                            </p:txEl>
                                          </p:spTgt>
                                        </p:tgtEl>
                                        <p:attrNameLst>
                                          <p:attrName>style.visibility</p:attrName>
                                        </p:attrNameLst>
                                      </p:cBhvr>
                                      <p:to>
                                        <p:strVal val="visible"/>
                                      </p:to>
                                    </p:set>
                                    <p:animEffect filter="fade" transition="in">
                                      <p:cBhvr>
                                        <p:cTn dur="1000"/>
                                        <p:tgtEl>
                                          <p:spTgt spid="9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5" st="5"/>
                                            </p:txEl>
                                          </p:spTgt>
                                        </p:tgtEl>
                                        <p:attrNameLst>
                                          <p:attrName>style.visibility</p:attrName>
                                        </p:attrNameLst>
                                      </p:cBhvr>
                                      <p:to>
                                        <p:strVal val="visible"/>
                                      </p:to>
                                    </p:set>
                                    <p:animEffect filter="fade" transition="in">
                                      <p:cBhvr>
                                        <p:cTn dur="1000"/>
                                        <p:tgtEl>
                                          <p:spTgt spid="9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6" st="6"/>
                                            </p:txEl>
                                          </p:spTgt>
                                        </p:tgtEl>
                                        <p:attrNameLst>
                                          <p:attrName>style.visibility</p:attrName>
                                        </p:attrNameLst>
                                      </p:cBhvr>
                                      <p:to>
                                        <p:strVal val="visible"/>
                                      </p:to>
                                    </p:set>
                                    <p:animEffect filter="fade" transition="in">
                                      <p:cBhvr>
                                        <p:cTn dur="1000"/>
                                        <p:tgtEl>
                                          <p:spTgt spid="96">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457200" y="3"/>
            <a:ext cx="8229600" cy="857400"/>
          </a:xfrm>
          <a:prstGeom prst="rect">
            <a:avLst/>
          </a:prstGeom>
        </p:spPr>
        <p:txBody>
          <a:bodyPr anchorCtr="0" anchor="b" bIns="91425" lIns="91425" rIns="91425" tIns="91425">
            <a:noAutofit/>
          </a:bodyPr>
          <a:lstStyle/>
          <a:p>
            <a:pPr>
              <a:spcBef>
                <a:spcPts val="0"/>
              </a:spcBef>
              <a:buNone/>
            </a:pPr>
            <a:r>
              <a:rPr lang="en"/>
              <a:t>Ethnic Jokes?..Is it a stereotype?</a:t>
            </a:r>
          </a:p>
        </p:txBody>
      </p:sp>
      <p:sp>
        <p:nvSpPr>
          <p:cNvPr id="102" name="Shape 102"/>
          <p:cNvSpPr txBox="1"/>
          <p:nvPr>
            <p:ph idx="1" type="body"/>
          </p:nvPr>
        </p:nvSpPr>
        <p:spPr>
          <a:xfrm>
            <a:off x="457200" y="708900"/>
            <a:ext cx="8229600" cy="3725699"/>
          </a:xfrm>
          <a:prstGeom prst="rect">
            <a:avLst/>
          </a:prstGeom>
        </p:spPr>
        <p:txBody>
          <a:bodyPr anchorCtr="0" anchor="t" bIns="91425" lIns="91425" rIns="91425" tIns="91425">
            <a:noAutofit/>
          </a:bodyPr>
          <a:lstStyle/>
          <a:p>
            <a:pPr lvl="0" rtl="0" algn="ctr">
              <a:spcBef>
                <a:spcPts val="0"/>
              </a:spcBef>
              <a:buClr>
                <a:schemeClr val="dk1"/>
              </a:buClr>
              <a:buSzPct val="78571"/>
              <a:buFont typeface="Arial"/>
              <a:buNone/>
            </a:pPr>
            <a:r>
              <a:rPr lang="en" sz="1400"/>
              <a:t>There's a black and a Mexican in a car, who's driving? </a:t>
            </a:r>
          </a:p>
          <a:p>
            <a:pPr lvl="0" rtl="0" algn="ctr">
              <a:spcBef>
                <a:spcPts val="0"/>
              </a:spcBef>
              <a:buClr>
                <a:schemeClr val="dk1"/>
              </a:buClr>
              <a:buSzPct val="78571"/>
              <a:buFont typeface="Arial"/>
              <a:buNone/>
            </a:pPr>
            <a:r>
              <a:rPr lang="en" sz="1400"/>
              <a:t>THE COP!</a:t>
            </a:r>
          </a:p>
          <a:p>
            <a:pPr lvl="0" rtl="0" algn="ctr">
              <a:spcBef>
                <a:spcPts val="0"/>
              </a:spcBef>
              <a:buClr>
                <a:schemeClr val="dk1"/>
              </a:buClr>
              <a:buFont typeface="Arial"/>
              <a:buNone/>
            </a:pPr>
            <a:r>
              <a:t/>
            </a:r>
            <a:endParaRPr sz="1400"/>
          </a:p>
          <a:p>
            <a:pPr lvl="0" rtl="0" algn="ctr">
              <a:spcBef>
                <a:spcPts val="0"/>
              </a:spcBef>
              <a:buClr>
                <a:schemeClr val="dk1"/>
              </a:buClr>
              <a:buSzPct val="78571"/>
              <a:buFont typeface="Arial"/>
              <a:buNone/>
            </a:pPr>
            <a:r>
              <a:rPr lang="en" sz="1400"/>
              <a:t>Why are most Italians named Tony?</a:t>
            </a:r>
          </a:p>
          <a:p>
            <a:pPr lvl="0" rtl="0" algn="ctr">
              <a:spcBef>
                <a:spcPts val="0"/>
              </a:spcBef>
              <a:buNone/>
            </a:pPr>
            <a:r>
              <a:rPr lang="en" sz="1400"/>
              <a:t>When they got on the boat to America they stamped To NY (Tony) on their foreheads.</a:t>
            </a:r>
          </a:p>
          <a:p>
            <a:pPr lvl="0" rtl="0" algn="ctr">
              <a:spcBef>
                <a:spcPts val="0"/>
              </a:spcBef>
              <a:buNone/>
            </a:pPr>
            <a:r>
              <a:t/>
            </a:r>
            <a:endParaRPr sz="1400"/>
          </a:p>
          <a:p>
            <a:pPr lvl="0" rtl="0" algn="ctr">
              <a:spcBef>
                <a:spcPts val="0"/>
              </a:spcBef>
              <a:buClr>
                <a:schemeClr val="dk1"/>
              </a:buClr>
              <a:buSzPct val="78571"/>
              <a:buFont typeface="Arial"/>
              <a:buNone/>
            </a:pPr>
            <a:r>
              <a:rPr lang="en" sz="1400"/>
              <a:t>What does a white woman make for dinner? </a:t>
            </a:r>
          </a:p>
          <a:p>
            <a:pPr lvl="0" rtl="0" algn="ctr">
              <a:spcBef>
                <a:spcPts val="0"/>
              </a:spcBef>
              <a:buClr>
                <a:schemeClr val="dk1"/>
              </a:buClr>
              <a:buSzPct val="78571"/>
              <a:buFont typeface="Arial"/>
              <a:buNone/>
            </a:pPr>
            <a:r>
              <a:rPr lang="en" sz="1400"/>
              <a:t>RESERVATIONS!</a:t>
            </a:r>
          </a:p>
          <a:p>
            <a:pPr lvl="0" rtl="0" algn="ctr">
              <a:spcBef>
                <a:spcPts val="0"/>
              </a:spcBef>
              <a:buClr>
                <a:schemeClr val="dk1"/>
              </a:buClr>
              <a:buFont typeface="Arial"/>
              <a:buNone/>
            </a:pPr>
            <a:r>
              <a:t/>
            </a:r>
            <a:endParaRPr sz="1400"/>
          </a:p>
          <a:p>
            <a:pPr lvl="0" rtl="0" algn="ctr">
              <a:spcBef>
                <a:spcPts val="0"/>
              </a:spcBef>
              <a:buClr>
                <a:schemeClr val="dk1"/>
              </a:buClr>
              <a:buSzPct val="78571"/>
              <a:buFont typeface="Arial"/>
              <a:buNone/>
            </a:pPr>
            <a:r>
              <a:rPr lang="en" sz="1400"/>
              <a:t>What's the difference between a white man and a snake?</a:t>
            </a:r>
          </a:p>
          <a:p>
            <a:pPr lvl="0" rtl="0" algn="ctr">
              <a:spcBef>
                <a:spcPts val="0"/>
              </a:spcBef>
              <a:buClr>
                <a:schemeClr val="dk1"/>
              </a:buClr>
              <a:buSzPct val="78571"/>
              <a:buFont typeface="Arial"/>
              <a:buNone/>
            </a:pPr>
            <a:r>
              <a:rPr lang="en" sz="1400"/>
              <a:t>One is a evil, cold-blooded, venomous, slimy creature of Satan, and the other is a </a:t>
            </a:r>
          </a:p>
          <a:p>
            <a:pPr lvl="0" rtl="0" algn="ctr">
              <a:spcBef>
                <a:spcPts val="0"/>
              </a:spcBef>
              <a:buClr>
                <a:schemeClr val="dk1"/>
              </a:buClr>
              <a:buSzPct val="78571"/>
              <a:buFont typeface="Arial"/>
              <a:buNone/>
            </a:pPr>
            <a:r>
              <a:rPr lang="en" sz="1400"/>
              <a:t>snake.</a:t>
            </a:r>
          </a:p>
          <a:p>
            <a:pPr lvl="0" rtl="0" algn="ctr">
              <a:spcBef>
                <a:spcPts val="0"/>
              </a:spcBef>
              <a:buClr>
                <a:schemeClr val="dk1"/>
              </a:buClr>
              <a:buFont typeface="Arial"/>
              <a:buNone/>
            </a:pPr>
            <a:r>
              <a:t/>
            </a:r>
            <a:endParaRPr sz="1400"/>
          </a:p>
          <a:p>
            <a:pPr lvl="0" rtl="0" algn="ctr">
              <a:spcBef>
                <a:spcPts val="0"/>
              </a:spcBef>
              <a:buClr>
                <a:schemeClr val="dk1"/>
              </a:buClr>
              <a:buSzPct val="78571"/>
              <a:buFont typeface="Arial"/>
              <a:buNone/>
            </a:pPr>
            <a:r>
              <a:rPr lang="en" sz="1400"/>
              <a:t>Where does an Irish family go on vacation?</a:t>
            </a:r>
          </a:p>
          <a:p>
            <a:pPr lvl="0" rtl="0" algn="ctr">
              <a:spcBef>
                <a:spcPts val="0"/>
              </a:spcBef>
              <a:buClr>
                <a:schemeClr val="dk1"/>
              </a:buClr>
              <a:buSzPct val="78571"/>
              <a:buFont typeface="Arial"/>
              <a:buNone/>
            </a:pPr>
            <a:r>
              <a:rPr lang="en" sz="1400"/>
              <a:t>A Different bar</a:t>
            </a:r>
          </a:p>
          <a:p>
            <a:pPr algn="ctr">
              <a:spcBef>
                <a:spcPts val="0"/>
              </a:spcBef>
              <a:buNone/>
            </a:pPr>
            <a:r>
              <a:t/>
            </a:r>
            <a:endParaRPr sz="1400"/>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0" st="0"/>
                                            </p:txEl>
                                          </p:spTgt>
                                        </p:tgtEl>
                                        <p:attrNameLst>
                                          <p:attrName>style.visibility</p:attrName>
                                        </p:attrNameLst>
                                      </p:cBhvr>
                                      <p:to>
                                        <p:strVal val="visible"/>
                                      </p:to>
                                    </p:set>
                                    <p:animEffect filter="fade" transition="in">
                                      <p:cBhvr>
                                        <p:cTn dur="1000"/>
                                        <p:tgtEl>
                                          <p:spTgt spid="10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1" st="1"/>
                                            </p:txEl>
                                          </p:spTgt>
                                        </p:tgtEl>
                                        <p:attrNameLst>
                                          <p:attrName>style.visibility</p:attrName>
                                        </p:attrNameLst>
                                      </p:cBhvr>
                                      <p:to>
                                        <p:strVal val="visible"/>
                                      </p:to>
                                    </p:set>
                                    <p:animEffect filter="fade" transition="in">
                                      <p:cBhvr>
                                        <p:cTn dur="1000"/>
                                        <p:tgtEl>
                                          <p:spTgt spid="10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2" st="2"/>
                                            </p:txEl>
                                          </p:spTgt>
                                        </p:tgtEl>
                                        <p:attrNameLst>
                                          <p:attrName>style.visibility</p:attrName>
                                        </p:attrNameLst>
                                      </p:cBhvr>
                                      <p:to>
                                        <p:strVal val="visible"/>
                                      </p:to>
                                    </p:set>
                                    <p:animEffect filter="fade" transition="in">
                                      <p:cBhvr>
                                        <p:cTn dur="1000"/>
                                        <p:tgtEl>
                                          <p:spTgt spid="10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3" st="3"/>
                                            </p:txEl>
                                          </p:spTgt>
                                        </p:tgtEl>
                                        <p:attrNameLst>
                                          <p:attrName>style.visibility</p:attrName>
                                        </p:attrNameLst>
                                      </p:cBhvr>
                                      <p:to>
                                        <p:strVal val="visible"/>
                                      </p:to>
                                    </p:set>
                                    <p:animEffect filter="fade" transition="in">
                                      <p:cBhvr>
                                        <p:cTn dur="1000"/>
                                        <p:tgtEl>
                                          <p:spTgt spid="10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4" st="4"/>
                                            </p:txEl>
                                          </p:spTgt>
                                        </p:tgtEl>
                                        <p:attrNameLst>
                                          <p:attrName>style.visibility</p:attrName>
                                        </p:attrNameLst>
                                      </p:cBhvr>
                                      <p:to>
                                        <p:strVal val="visible"/>
                                      </p:to>
                                    </p:set>
                                    <p:animEffect filter="fade" transition="in">
                                      <p:cBhvr>
                                        <p:cTn dur="1000"/>
                                        <p:tgtEl>
                                          <p:spTgt spid="10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5" st="5"/>
                                            </p:txEl>
                                          </p:spTgt>
                                        </p:tgtEl>
                                        <p:attrNameLst>
                                          <p:attrName>style.visibility</p:attrName>
                                        </p:attrNameLst>
                                      </p:cBhvr>
                                      <p:to>
                                        <p:strVal val="visible"/>
                                      </p:to>
                                    </p:set>
                                    <p:animEffect filter="fade" transition="in">
                                      <p:cBhvr>
                                        <p:cTn dur="1000"/>
                                        <p:tgtEl>
                                          <p:spTgt spid="10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6" st="6"/>
                                            </p:txEl>
                                          </p:spTgt>
                                        </p:tgtEl>
                                        <p:attrNameLst>
                                          <p:attrName>style.visibility</p:attrName>
                                        </p:attrNameLst>
                                      </p:cBhvr>
                                      <p:to>
                                        <p:strVal val="visible"/>
                                      </p:to>
                                    </p:set>
                                    <p:animEffect filter="fade" transition="in">
                                      <p:cBhvr>
                                        <p:cTn dur="1000"/>
                                        <p:tgtEl>
                                          <p:spTgt spid="102">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7" st="7"/>
                                            </p:txEl>
                                          </p:spTgt>
                                        </p:tgtEl>
                                        <p:attrNameLst>
                                          <p:attrName>style.visibility</p:attrName>
                                        </p:attrNameLst>
                                      </p:cBhvr>
                                      <p:to>
                                        <p:strVal val="visible"/>
                                      </p:to>
                                    </p:set>
                                    <p:animEffect filter="fade" transition="in">
                                      <p:cBhvr>
                                        <p:cTn dur="1000"/>
                                        <p:tgtEl>
                                          <p:spTgt spid="102">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8" st="8"/>
                                            </p:txEl>
                                          </p:spTgt>
                                        </p:tgtEl>
                                        <p:attrNameLst>
                                          <p:attrName>style.visibility</p:attrName>
                                        </p:attrNameLst>
                                      </p:cBhvr>
                                      <p:to>
                                        <p:strVal val="visible"/>
                                      </p:to>
                                    </p:set>
                                    <p:animEffect filter="fade" transition="in">
                                      <p:cBhvr>
                                        <p:cTn dur="1000"/>
                                        <p:tgtEl>
                                          <p:spTgt spid="102">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9" st="9"/>
                                            </p:txEl>
                                          </p:spTgt>
                                        </p:tgtEl>
                                        <p:attrNameLst>
                                          <p:attrName>style.visibility</p:attrName>
                                        </p:attrNameLst>
                                      </p:cBhvr>
                                      <p:to>
                                        <p:strVal val="visible"/>
                                      </p:to>
                                    </p:set>
                                    <p:animEffect filter="fade" transition="in">
                                      <p:cBhvr>
                                        <p:cTn dur="1000"/>
                                        <p:tgtEl>
                                          <p:spTgt spid="102">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10" st="10"/>
                                            </p:txEl>
                                          </p:spTgt>
                                        </p:tgtEl>
                                        <p:attrNameLst>
                                          <p:attrName>style.visibility</p:attrName>
                                        </p:attrNameLst>
                                      </p:cBhvr>
                                      <p:to>
                                        <p:strVal val="visible"/>
                                      </p:to>
                                    </p:set>
                                    <p:animEffect filter="fade" transition="in">
                                      <p:cBhvr>
                                        <p:cTn dur="1000"/>
                                        <p:tgtEl>
                                          <p:spTgt spid="102">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11" st="11"/>
                                            </p:txEl>
                                          </p:spTgt>
                                        </p:tgtEl>
                                        <p:attrNameLst>
                                          <p:attrName>style.visibility</p:attrName>
                                        </p:attrNameLst>
                                      </p:cBhvr>
                                      <p:to>
                                        <p:strVal val="visible"/>
                                      </p:to>
                                    </p:set>
                                    <p:animEffect filter="fade" transition="in">
                                      <p:cBhvr>
                                        <p:cTn dur="1000"/>
                                        <p:tgtEl>
                                          <p:spTgt spid="102">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12" st="12"/>
                                            </p:txEl>
                                          </p:spTgt>
                                        </p:tgtEl>
                                        <p:attrNameLst>
                                          <p:attrName>style.visibility</p:attrName>
                                        </p:attrNameLst>
                                      </p:cBhvr>
                                      <p:to>
                                        <p:strVal val="visible"/>
                                      </p:to>
                                    </p:set>
                                    <p:animEffect filter="fade" transition="in">
                                      <p:cBhvr>
                                        <p:cTn dur="1000"/>
                                        <p:tgtEl>
                                          <p:spTgt spid="102">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13" st="13"/>
                                            </p:txEl>
                                          </p:spTgt>
                                        </p:tgtEl>
                                        <p:attrNameLst>
                                          <p:attrName>style.visibility</p:attrName>
                                        </p:attrNameLst>
                                      </p:cBhvr>
                                      <p:to>
                                        <p:strVal val="visible"/>
                                      </p:to>
                                    </p:set>
                                    <p:animEffect filter="fade" transition="in">
                                      <p:cBhvr>
                                        <p:cTn dur="1000"/>
                                        <p:tgtEl>
                                          <p:spTgt spid="102">
                                            <p:txEl>
                                              <p:pRg end="13" st="1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14" st="14"/>
                                            </p:txEl>
                                          </p:spTgt>
                                        </p:tgtEl>
                                        <p:attrNameLst>
                                          <p:attrName>style.visibility</p:attrName>
                                        </p:attrNameLst>
                                      </p:cBhvr>
                                      <p:to>
                                        <p:strVal val="visible"/>
                                      </p:to>
                                    </p:set>
                                    <p:animEffect filter="fade" transition="in">
                                      <p:cBhvr>
                                        <p:cTn dur="1000"/>
                                        <p:tgtEl>
                                          <p:spTgt spid="102">
                                            <p:txEl>
                                              <p:pRg end="14" st="1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15" st="15"/>
                                            </p:txEl>
                                          </p:spTgt>
                                        </p:tgtEl>
                                        <p:attrNameLst>
                                          <p:attrName>style.visibility</p:attrName>
                                        </p:attrNameLst>
                                      </p:cBhvr>
                                      <p:to>
                                        <p:strVal val="visible"/>
                                      </p:to>
                                    </p:set>
                                    <p:animEffect filter="fade" transition="in">
                                      <p:cBhvr>
                                        <p:cTn dur="1000"/>
                                        <p:tgtEl>
                                          <p:spTgt spid="102">
                                            <p:txEl>
                                              <p:pRg end="15" st="1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Questions to Discuss</a:t>
            </a:r>
          </a:p>
        </p:txBody>
      </p:sp>
      <p:sp>
        <p:nvSpPr>
          <p:cNvPr id="108" name="Shape 108"/>
          <p:cNvSpPr txBox="1"/>
          <p:nvPr>
            <p:ph idx="1" type="body"/>
          </p:nvPr>
        </p:nvSpPr>
        <p:spPr>
          <a:xfrm>
            <a:off x="457200" y="927375"/>
            <a:ext cx="8229600" cy="3725699"/>
          </a:xfrm>
          <a:prstGeom prst="rect">
            <a:avLst/>
          </a:prstGeom>
        </p:spPr>
        <p:txBody>
          <a:bodyPr anchorCtr="0" anchor="t" bIns="91425" lIns="91425" rIns="91425" tIns="91425">
            <a:noAutofit/>
          </a:bodyPr>
          <a:lstStyle/>
          <a:p>
            <a:pPr lvl="0" rtl="0">
              <a:spcBef>
                <a:spcPts val="0"/>
              </a:spcBef>
              <a:buClr>
                <a:schemeClr val="dk1"/>
              </a:buClr>
              <a:buSzPct val="61111"/>
              <a:buFont typeface="Arial"/>
              <a:buNone/>
            </a:pPr>
            <a:r>
              <a:rPr lang="en" sz="1800"/>
              <a:t>Why do you think people tell ethnic jokes about other groups, insult others, or exclude them socially? </a:t>
            </a:r>
          </a:p>
          <a:p>
            <a:pPr lvl="0" rtl="0">
              <a:spcBef>
                <a:spcPts val="0"/>
              </a:spcBef>
              <a:buClr>
                <a:schemeClr val="dk1"/>
              </a:buClr>
              <a:buFont typeface="Arial"/>
              <a:buNone/>
            </a:pPr>
            <a:r>
              <a:t/>
            </a:r>
            <a:endParaRPr sz="1800"/>
          </a:p>
          <a:p>
            <a:pPr lvl="0" rtl="0">
              <a:spcBef>
                <a:spcPts val="0"/>
              </a:spcBef>
              <a:buClr>
                <a:schemeClr val="dk1"/>
              </a:buClr>
              <a:buSzPct val="61111"/>
              <a:buFont typeface="Arial"/>
              <a:buNone/>
            </a:pPr>
            <a:r>
              <a:rPr lang="en" sz="1800"/>
              <a:t>Why would these differences cause a person to “put down” someone else? </a:t>
            </a:r>
          </a:p>
          <a:p>
            <a:pPr lvl="0" rtl="0">
              <a:spcBef>
                <a:spcPts val="0"/>
              </a:spcBef>
              <a:buClr>
                <a:schemeClr val="dk1"/>
              </a:buClr>
              <a:buFont typeface="Arial"/>
              <a:buNone/>
            </a:pPr>
            <a:r>
              <a:t/>
            </a:r>
            <a:endParaRPr sz="1800"/>
          </a:p>
          <a:p>
            <a:pPr lvl="0" rtl="0">
              <a:spcBef>
                <a:spcPts val="0"/>
              </a:spcBef>
              <a:buClr>
                <a:schemeClr val="dk1"/>
              </a:buClr>
              <a:buSzPct val="61111"/>
              <a:buFont typeface="Arial"/>
              <a:buNone/>
            </a:pPr>
            <a:r>
              <a:rPr lang="en" sz="1800"/>
              <a:t>Where do people learn to disrespect people who seem different? </a:t>
            </a:r>
          </a:p>
          <a:p>
            <a:pPr lvl="0" rtl="0">
              <a:spcBef>
                <a:spcPts val="0"/>
              </a:spcBef>
              <a:buClr>
                <a:schemeClr val="dk1"/>
              </a:buClr>
              <a:buFont typeface="Arial"/>
              <a:buNone/>
            </a:pPr>
            <a:r>
              <a:t/>
            </a:r>
            <a:endParaRPr sz="1800"/>
          </a:p>
          <a:p>
            <a:pPr lvl="0" rtl="0">
              <a:spcBef>
                <a:spcPts val="0"/>
              </a:spcBef>
              <a:buClr>
                <a:schemeClr val="dk1"/>
              </a:buClr>
              <a:buSzPct val="61111"/>
              <a:buFont typeface="Arial"/>
              <a:buNone/>
            </a:pPr>
            <a:r>
              <a:rPr lang="en" sz="1800"/>
              <a:t>Can you give examples of a prejudice you have perceived and/or learned from your immediate family?</a:t>
            </a:r>
          </a:p>
          <a:p>
            <a:pPr>
              <a:spcBef>
                <a:spcPts val="0"/>
              </a:spcBef>
              <a:buNone/>
            </a:pPr>
            <a:r>
              <a:t/>
            </a:r>
            <a:endParaRPr sz="140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Can this happen here at RCAA?</a:t>
            </a:r>
          </a:p>
        </p:txBody>
      </p:sp>
      <p:sp>
        <p:nvSpPr>
          <p:cNvPr id="114" name="Shape 114"/>
          <p:cNvSpPr txBox="1"/>
          <p:nvPr>
            <p:ph idx="1" type="body"/>
          </p:nvPr>
        </p:nvSpPr>
        <p:spPr>
          <a:xfrm>
            <a:off x="457200" y="1188300"/>
            <a:ext cx="8229600" cy="3725699"/>
          </a:xfrm>
          <a:prstGeom prst="rect">
            <a:avLst/>
          </a:prstGeom>
        </p:spPr>
        <p:txBody>
          <a:bodyPr anchorCtr="0" anchor="t" bIns="91425" lIns="91425" rIns="91425" tIns="91425">
            <a:noAutofit/>
          </a:bodyPr>
          <a:lstStyle/>
          <a:p>
            <a:pPr lvl="0" rtl="0">
              <a:spcBef>
                <a:spcPts val="0"/>
              </a:spcBef>
              <a:buClr>
                <a:schemeClr val="dk1"/>
              </a:buClr>
              <a:buSzPct val="61111"/>
              <a:buFont typeface="Arial"/>
              <a:buNone/>
            </a:pPr>
            <a:r>
              <a:rPr lang="en" sz="1800"/>
              <a:t>In one school, a group of four boys began whispering and laughing about another boy in their school that they thought was gay. They began making comments when they walked by him in the hall. Soon, they started calling the boy insulting anti-gay slurs. By the end of the month, they had taken their harassment to another level, tripping him when he walked by and pushing him into a locker while they yelled slurs. Some time during the next month, they increased the seriousness of their conduct - they surrounded him and two boys held his arms while the others hit and kicked him. Eventually, one of the boys threatened to bring his father’s gun into school the next day to kill the boy.</a:t>
            </a:r>
          </a:p>
          <a:p>
            <a:pPr>
              <a:spcBef>
                <a:spcPts val="0"/>
              </a:spcBef>
              <a:buNone/>
            </a:pPr>
            <a:r>
              <a:t/>
            </a:r>
            <a:endParaRPr sz="1800"/>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RCAA?</a:t>
            </a:r>
          </a:p>
        </p:txBody>
      </p:sp>
      <p:sp>
        <p:nvSpPr>
          <p:cNvPr id="120" name="Shape 120"/>
          <p:cNvSpPr txBox="1"/>
          <p:nvPr>
            <p:ph idx="1" type="body"/>
          </p:nvPr>
        </p:nvSpPr>
        <p:spPr>
          <a:xfrm>
            <a:off x="457200" y="1063375"/>
            <a:ext cx="8229600" cy="3725699"/>
          </a:xfrm>
          <a:prstGeom prst="rect">
            <a:avLst/>
          </a:prstGeom>
        </p:spPr>
        <p:txBody>
          <a:bodyPr anchorCtr="0" anchor="t" bIns="91425" lIns="91425" rIns="91425" tIns="91425">
            <a:noAutofit/>
          </a:bodyPr>
          <a:lstStyle/>
          <a:p>
            <a:pPr lvl="0" rtl="0">
              <a:spcBef>
                <a:spcPts val="0"/>
              </a:spcBef>
              <a:buClr>
                <a:schemeClr val="dk1"/>
              </a:buClr>
              <a:buSzPct val="45833"/>
              <a:buFont typeface="Arial"/>
              <a:buNone/>
            </a:pPr>
            <a:r>
              <a:rPr lang="en" sz="2400"/>
              <a:t>Could this happen at our school?</a:t>
            </a:r>
          </a:p>
          <a:p>
            <a:pPr lvl="0" rtl="0">
              <a:spcBef>
                <a:spcPts val="0"/>
              </a:spcBef>
              <a:buClr>
                <a:schemeClr val="dk1"/>
              </a:buClr>
              <a:buFont typeface="Arial"/>
              <a:buNone/>
            </a:pPr>
            <a:r>
              <a:t/>
            </a:r>
            <a:endParaRPr sz="2400"/>
          </a:p>
          <a:p>
            <a:pPr lvl="0" rtl="0">
              <a:spcBef>
                <a:spcPts val="0"/>
              </a:spcBef>
              <a:buClr>
                <a:schemeClr val="dk1"/>
              </a:buClr>
              <a:buSzPct val="45833"/>
              <a:buFont typeface="Arial"/>
              <a:buNone/>
            </a:pPr>
            <a:r>
              <a:rPr lang="en" sz="2400"/>
              <a:t>How do they think a situation like this </a:t>
            </a:r>
          </a:p>
          <a:p>
            <a:pPr lvl="0" rtl="0">
              <a:spcBef>
                <a:spcPts val="0"/>
              </a:spcBef>
              <a:buClr>
                <a:schemeClr val="dk1"/>
              </a:buClr>
              <a:buSzPct val="45833"/>
              <a:buFont typeface="Arial"/>
              <a:buNone/>
            </a:pPr>
            <a:r>
              <a:rPr lang="en" sz="2400"/>
              <a:t>could affect the entire school? </a:t>
            </a:r>
          </a:p>
          <a:p>
            <a:pPr lvl="0" rtl="0">
              <a:spcBef>
                <a:spcPts val="0"/>
              </a:spcBef>
              <a:buClr>
                <a:schemeClr val="dk1"/>
              </a:buClr>
              <a:buFont typeface="Arial"/>
              <a:buNone/>
            </a:pPr>
            <a:r>
              <a:t/>
            </a:r>
            <a:endParaRPr sz="2400"/>
          </a:p>
          <a:p>
            <a:pPr lvl="0" rtl="0">
              <a:spcBef>
                <a:spcPts val="0"/>
              </a:spcBef>
              <a:buClr>
                <a:schemeClr val="dk1"/>
              </a:buClr>
              <a:buSzPct val="45833"/>
              <a:buFont typeface="Arial"/>
              <a:buNone/>
            </a:pPr>
            <a:r>
              <a:rPr lang="en" sz="2400"/>
              <a:t>What could have been done to stop the </a:t>
            </a:r>
          </a:p>
          <a:p>
            <a:pPr lvl="0" rtl="0">
              <a:spcBef>
                <a:spcPts val="0"/>
              </a:spcBef>
              <a:buClr>
                <a:schemeClr val="dk1"/>
              </a:buClr>
              <a:buSzPct val="45833"/>
              <a:buFont typeface="Arial"/>
              <a:buNone/>
            </a:pPr>
            <a:r>
              <a:rPr lang="en" sz="2400"/>
              <a:t>situation from escalating? </a:t>
            </a:r>
          </a:p>
          <a:p>
            <a:pPr lvl="0" rtl="0">
              <a:spcBef>
                <a:spcPts val="0"/>
              </a:spcBef>
              <a:buClr>
                <a:schemeClr val="dk1"/>
              </a:buClr>
              <a:buFont typeface="Arial"/>
              <a:buNone/>
            </a:pPr>
            <a:r>
              <a:t/>
            </a:r>
            <a:endParaRPr sz="2400"/>
          </a:p>
          <a:p>
            <a:pPr lvl="0" rtl="0">
              <a:spcBef>
                <a:spcPts val="0"/>
              </a:spcBef>
              <a:buClr>
                <a:schemeClr val="dk1"/>
              </a:buClr>
              <a:buSzPct val="45833"/>
              <a:buFont typeface="Arial"/>
              <a:buNone/>
            </a:pPr>
            <a:r>
              <a:rPr lang="en" sz="2400"/>
              <a:t>Who should have stopped it?</a:t>
            </a:r>
          </a:p>
          <a:p>
            <a:pPr>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