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73" r:id="rId16"/>
    <p:sldId id="274" r:id="rId17"/>
    <p:sldId id="271" r:id="rId18"/>
    <p:sldId id="272" r:id="rId19"/>
    <p:sldId id="27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E8078-17F1-A24B-B7CC-09164D98EB4B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CA56D-CC32-D848-B7B1-F19B787EE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smtClean="0"/>
              <a:t>minutes 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CA56D-CC32-D848-B7B1-F19B787EE1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6wwizIzkmY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lGvRv-CaZM" TargetMode="Externa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aj9WPH10D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Parachuting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Jobb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7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Jumps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74175" cy="42570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Pilot Chute</a:t>
            </a:r>
          </a:p>
          <a:p>
            <a:pPr lvl="1"/>
            <a:r>
              <a:rPr lang="en-US" dirty="0" err="1" smtClean="0"/>
              <a:t>Pino</a:t>
            </a:r>
            <a:r>
              <a:rPr lang="en-US" dirty="0" smtClean="0"/>
              <a:t>, 1911</a:t>
            </a:r>
          </a:p>
          <a:p>
            <a:pPr lvl="1"/>
            <a:r>
              <a:rPr lang="en-US" dirty="0" smtClean="0"/>
              <a:t>Small parachute with a rigid frame attached to a helmet</a:t>
            </a:r>
          </a:p>
          <a:p>
            <a:pPr lvl="1"/>
            <a:r>
              <a:rPr lang="en-US" dirty="0" smtClean="0"/>
              <a:t>Catches the wind and pulls off the helmet</a:t>
            </a:r>
          </a:p>
          <a:p>
            <a:pPr lvl="1"/>
            <a:r>
              <a:rPr lang="en-US" dirty="0" smtClean="0"/>
              <a:t>Pulls out the main canopy </a:t>
            </a:r>
          </a:p>
          <a:p>
            <a:r>
              <a:rPr lang="en-US" dirty="0"/>
              <a:t>Military skeptical </a:t>
            </a:r>
          </a:p>
          <a:p>
            <a:pPr lvl="1"/>
            <a:r>
              <a:rPr lang="en-US" dirty="0"/>
              <a:t>Did not believe the human body could withstand </a:t>
            </a:r>
            <a:r>
              <a:rPr lang="en-US" dirty="0" err="1"/>
              <a:t>freefall</a:t>
            </a:r>
            <a:r>
              <a:rPr lang="en-US" dirty="0"/>
              <a:t> for more than a few seconds before blacking </a:t>
            </a:r>
            <a:r>
              <a:rPr lang="en-US" dirty="0" smtClean="0"/>
              <a:t>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23" y="1869141"/>
            <a:ext cx="3443386" cy="41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3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912656" cy="4731474"/>
          </a:xfrm>
        </p:spPr>
        <p:txBody>
          <a:bodyPr>
            <a:normAutofit/>
          </a:bodyPr>
          <a:lstStyle/>
          <a:p>
            <a:r>
              <a:rPr lang="en-US" dirty="0" smtClean="0"/>
              <a:t>Georgia “Tiny” </a:t>
            </a:r>
            <a:r>
              <a:rPr lang="en-US" dirty="0" err="1" smtClean="0"/>
              <a:t>Broadwick</a:t>
            </a:r>
            <a:r>
              <a:rPr lang="en-US" dirty="0" smtClean="0"/>
              <a:t>, 1914</a:t>
            </a:r>
          </a:p>
          <a:p>
            <a:pPr lvl="1"/>
            <a:r>
              <a:rPr lang="en-US" dirty="0" smtClean="0"/>
              <a:t>First </a:t>
            </a:r>
            <a:r>
              <a:rPr lang="en-US" dirty="0" err="1" smtClean="0"/>
              <a:t>freefall</a:t>
            </a:r>
            <a:r>
              <a:rPr lang="en-US" dirty="0" smtClean="0"/>
              <a:t> jump</a:t>
            </a:r>
          </a:p>
          <a:p>
            <a:r>
              <a:rPr lang="en-US" dirty="0" smtClean="0"/>
              <a:t>Leslie Irving and Floyd Smith, 1919</a:t>
            </a:r>
          </a:p>
          <a:p>
            <a:pPr lvl="1"/>
            <a:r>
              <a:rPr lang="en-US" dirty="0" smtClean="0"/>
              <a:t>Proved military wrong</a:t>
            </a:r>
          </a:p>
          <a:p>
            <a:pPr lvl="1"/>
            <a:r>
              <a:rPr lang="en-US" dirty="0" smtClean="0"/>
              <a:t>Developed the ripcord system</a:t>
            </a:r>
          </a:p>
          <a:p>
            <a:r>
              <a:rPr lang="en-US" dirty="0"/>
              <a:t>Barnstorming </a:t>
            </a:r>
          </a:p>
          <a:p>
            <a:pPr lvl="1"/>
            <a:r>
              <a:rPr lang="en-US" dirty="0">
                <a:hlinkClick r:id="rId3"/>
              </a:rPr>
              <a:t>https://www.youtube.com/watch?v=Y6wwizIzkmY</a:t>
            </a:r>
            <a:r>
              <a:rPr lang="en-US" dirty="0"/>
              <a:t>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053" y="1869141"/>
            <a:ext cx="4047944" cy="40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9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and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93415" cy="4257022"/>
          </a:xfrm>
        </p:spPr>
        <p:txBody>
          <a:bodyPr>
            <a:normAutofit/>
          </a:bodyPr>
          <a:lstStyle/>
          <a:p>
            <a:r>
              <a:rPr lang="en-US" dirty="0" smtClean="0"/>
              <a:t>Round silk canopies the norm</a:t>
            </a:r>
          </a:p>
          <a:p>
            <a:pPr lvl="1"/>
            <a:r>
              <a:rPr lang="en-US" dirty="0" smtClean="0"/>
              <a:t>Used in military air corps in Europe, Russia, and the US</a:t>
            </a:r>
          </a:p>
          <a:p>
            <a:r>
              <a:rPr lang="en-US" dirty="0" smtClean="0"/>
              <a:t>Bailout system for observation balloons</a:t>
            </a:r>
          </a:p>
          <a:p>
            <a:r>
              <a:rPr lang="en-US" dirty="0" smtClean="0"/>
              <a:t>Airplane pilots instructed to land with their aircraft</a:t>
            </a:r>
          </a:p>
          <a:p>
            <a:pPr lvl="1"/>
            <a:r>
              <a:rPr lang="en-US" dirty="0" smtClean="0"/>
              <a:t>First airplane bailout 1922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765" y="1869141"/>
            <a:ext cx="4074424" cy="34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and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0427"/>
            <a:ext cx="3874175" cy="4849430"/>
          </a:xfrm>
        </p:spPr>
        <p:txBody>
          <a:bodyPr>
            <a:normAutofit/>
          </a:bodyPr>
          <a:lstStyle/>
          <a:p>
            <a:r>
              <a:rPr lang="en-US" dirty="0"/>
              <a:t>WWII</a:t>
            </a:r>
          </a:p>
          <a:p>
            <a:pPr lvl="1"/>
            <a:r>
              <a:rPr lang="en-US" dirty="0"/>
              <a:t>German Luftwaffe developed air supremacy</a:t>
            </a:r>
          </a:p>
          <a:p>
            <a:pPr lvl="1"/>
            <a:r>
              <a:rPr lang="en-US" dirty="0"/>
              <a:t>Kurt Student developed the parachuting strike force</a:t>
            </a:r>
          </a:p>
          <a:p>
            <a:pPr lvl="2"/>
            <a:r>
              <a:rPr lang="en-US" dirty="0"/>
              <a:t>Troops, equipment, weapons</a:t>
            </a:r>
          </a:p>
          <a:p>
            <a:pPr lvl="1"/>
            <a:r>
              <a:rPr lang="en-US" dirty="0"/>
              <a:t>Typically used “static line” parachute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Credited with being instrumental in turning the tide of the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8553"/>
            <a:ext cx="4312850" cy="34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912656" cy="42570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Lots of surplus parachutes</a:t>
            </a:r>
          </a:p>
          <a:p>
            <a:pPr lvl="1"/>
            <a:r>
              <a:rPr lang="en-US" dirty="0" smtClean="0"/>
              <a:t>Ex-soldiers had the courage to jump them</a:t>
            </a:r>
          </a:p>
          <a:p>
            <a:r>
              <a:rPr lang="en-US" dirty="0" smtClean="0"/>
              <a:t>Parachuting became a hobby </a:t>
            </a:r>
          </a:p>
          <a:p>
            <a:pPr lvl="1"/>
            <a:r>
              <a:rPr lang="en-US" dirty="0" smtClean="0"/>
              <a:t>Competitions started post WWII</a:t>
            </a:r>
          </a:p>
          <a:p>
            <a:r>
              <a:rPr lang="en-US" dirty="0" smtClean="0"/>
              <a:t>Skydivers emerge</a:t>
            </a:r>
          </a:p>
          <a:p>
            <a:pPr lvl="1"/>
            <a:r>
              <a:rPr lang="en-US" dirty="0" smtClean="0"/>
              <a:t>Term coined by Raymond Young in the mid-1950s</a:t>
            </a:r>
          </a:p>
          <a:p>
            <a:pPr lvl="1"/>
            <a:r>
              <a:rPr lang="en-US" dirty="0" smtClean="0"/>
              <a:t>1957 First commercial parachuting schools began to open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457" y="2215529"/>
            <a:ext cx="4255699" cy="27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7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Parachuting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50894"/>
            <a:ext cx="4297464" cy="53071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Different parachutes</a:t>
            </a:r>
          </a:p>
          <a:p>
            <a:pPr lvl="1"/>
            <a:r>
              <a:rPr lang="en-US" dirty="0" smtClean="0"/>
              <a:t>Synthetic materials </a:t>
            </a:r>
          </a:p>
          <a:p>
            <a:pPr lvl="2"/>
            <a:r>
              <a:rPr lang="en-US" dirty="0" smtClean="0"/>
              <a:t>Stronger, easier to maintain</a:t>
            </a:r>
          </a:p>
          <a:p>
            <a:pPr lvl="1"/>
            <a:r>
              <a:rPr lang="en-US" dirty="0" smtClean="0"/>
              <a:t>Ram-air canopies </a:t>
            </a:r>
          </a:p>
          <a:p>
            <a:pPr lvl="2"/>
            <a:r>
              <a:rPr lang="en-US" dirty="0" smtClean="0"/>
              <a:t>MUCH safer</a:t>
            </a:r>
          </a:p>
          <a:p>
            <a:r>
              <a:rPr lang="en-US" dirty="0" smtClean="0"/>
              <a:t>Most skydives involve both </a:t>
            </a:r>
            <a:r>
              <a:rPr lang="en-US" dirty="0" err="1" smtClean="0"/>
              <a:t>freefall</a:t>
            </a:r>
            <a:r>
              <a:rPr lang="en-US" dirty="0" smtClean="0"/>
              <a:t> and a parachute ride</a:t>
            </a:r>
          </a:p>
          <a:p>
            <a:pPr lvl="1"/>
            <a:r>
              <a:rPr lang="en-US" dirty="0" smtClean="0"/>
              <a:t>Usually jump between 10,000 and 15,000 feet</a:t>
            </a:r>
          </a:p>
          <a:p>
            <a:pPr lvl="1"/>
            <a:r>
              <a:rPr lang="en-US" dirty="0" smtClean="0"/>
              <a:t>Deploy parachute around 3500 feet </a:t>
            </a:r>
          </a:p>
          <a:p>
            <a:pPr lvl="1"/>
            <a:r>
              <a:rPr lang="en-US" dirty="0" smtClean="0"/>
              <a:t>1 minute of </a:t>
            </a:r>
            <a:r>
              <a:rPr lang="en-US" dirty="0" err="1" smtClean="0"/>
              <a:t>freefall</a:t>
            </a:r>
            <a:r>
              <a:rPr lang="en-US" dirty="0" smtClean="0"/>
              <a:t> and 5 minutes of parachute ride</a:t>
            </a:r>
          </a:p>
          <a:p>
            <a:r>
              <a:rPr lang="en-US" dirty="0" smtClean="0"/>
              <a:t>First competitions in 1951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65" y="1962865"/>
            <a:ext cx="3952190" cy="39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Parachuting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0"/>
            <a:ext cx="3893415" cy="4808449"/>
          </a:xfrm>
        </p:spPr>
        <p:txBody>
          <a:bodyPr>
            <a:normAutofit/>
          </a:bodyPr>
          <a:lstStyle/>
          <a:p>
            <a:r>
              <a:rPr lang="en-US" dirty="0" smtClean="0"/>
              <a:t>Many disciplines</a:t>
            </a:r>
          </a:p>
          <a:p>
            <a:pPr lvl="1"/>
            <a:r>
              <a:rPr lang="en-US" dirty="0" smtClean="0"/>
              <a:t>Relative work (RW) </a:t>
            </a:r>
          </a:p>
          <a:p>
            <a:pPr lvl="1"/>
            <a:r>
              <a:rPr lang="en-US" dirty="0" err="1" smtClean="0"/>
              <a:t>Freeflying</a:t>
            </a:r>
            <a:endParaRPr lang="en-US" dirty="0" smtClean="0"/>
          </a:p>
          <a:p>
            <a:pPr lvl="1"/>
            <a:r>
              <a:rPr lang="en-US" dirty="0" smtClean="0"/>
              <a:t>Canopy relative work (CRW) </a:t>
            </a:r>
          </a:p>
          <a:p>
            <a:pPr lvl="1"/>
            <a:r>
              <a:rPr lang="en-US" dirty="0" smtClean="0"/>
              <a:t>Accuracy </a:t>
            </a:r>
          </a:p>
          <a:p>
            <a:pPr lvl="1"/>
            <a:r>
              <a:rPr lang="en-US" dirty="0" smtClean="0"/>
              <a:t>Swooping</a:t>
            </a:r>
          </a:p>
          <a:p>
            <a:pPr lvl="1"/>
            <a:r>
              <a:rPr lang="en-US" dirty="0" smtClean="0"/>
              <a:t>B.A.S.E. </a:t>
            </a:r>
          </a:p>
          <a:p>
            <a:pPr lvl="1"/>
            <a:r>
              <a:rPr lang="en-US" dirty="0" err="1" smtClean="0"/>
              <a:t>Wingsuiting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Tracking</a:t>
            </a:r>
          </a:p>
          <a:p>
            <a:r>
              <a:rPr lang="en-US" dirty="0" smtClean="0"/>
              <a:t>People often cross disciplines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1" y="2427210"/>
            <a:ext cx="4563864" cy="34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3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3893415" cy="506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 round canopies</a:t>
            </a:r>
          </a:p>
          <a:p>
            <a:pPr lvl="1"/>
            <a:r>
              <a:rPr lang="en-US" dirty="0" smtClean="0"/>
              <a:t>1960’s saw a few changes</a:t>
            </a:r>
          </a:p>
          <a:p>
            <a:pPr lvl="1"/>
            <a:r>
              <a:rPr lang="en-US" dirty="0" smtClean="0"/>
              <a:t>Cut slits in them for better stability </a:t>
            </a:r>
          </a:p>
          <a:p>
            <a:pPr lvl="1"/>
            <a:r>
              <a:rPr lang="en-US" dirty="0" smtClean="0"/>
              <a:t>Relatively high malfunction rate</a:t>
            </a:r>
          </a:p>
          <a:p>
            <a:pPr lvl="1"/>
            <a:r>
              <a:rPr lang="en-US" dirty="0">
                <a:hlinkClick r:id="rId2"/>
              </a:rPr>
              <a:t>https://www.youtube.com/watch?v=glGvRv-</a:t>
            </a:r>
            <a:r>
              <a:rPr lang="en-US" dirty="0" smtClean="0">
                <a:hlinkClick r:id="rId2"/>
              </a:rPr>
              <a:t>CaZM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Parawings</a:t>
            </a:r>
            <a:endParaRPr lang="en-US" dirty="0" smtClean="0"/>
          </a:p>
          <a:p>
            <a:pPr lvl="1"/>
            <a:r>
              <a:rPr lang="en-US" dirty="0" smtClean="0"/>
              <a:t>1970’s </a:t>
            </a:r>
          </a:p>
          <a:p>
            <a:pPr lvl="1"/>
            <a:r>
              <a:rPr lang="en-US" dirty="0" smtClean="0"/>
              <a:t>Single membrane wings </a:t>
            </a:r>
          </a:p>
          <a:p>
            <a:pPr lvl="1"/>
            <a:r>
              <a:rPr lang="en-US" dirty="0" smtClean="0"/>
              <a:t>Designed for equipment and vehicles </a:t>
            </a:r>
          </a:p>
          <a:p>
            <a:pPr lvl="2"/>
            <a:r>
              <a:rPr lang="en-US" dirty="0" smtClean="0"/>
              <a:t>NOT used for people (usually)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3" y="187803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854934" cy="4257022"/>
          </a:xfrm>
        </p:spPr>
        <p:txBody>
          <a:bodyPr/>
          <a:lstStyle/>
          <a:p>
            <a:r>
              <a:rPr lang="en-US" dirty="0" smtClean="0"/>
              <a:t>Ram-air parachute</a:t>
            </a:r>
          </a:p>
          <a:p>
            <a:pPr lvl="1"/>
            <a:r>
              <a:rPr lang="en-US" dirty="0" err="1" smtClean="0"/>
              <a:t>Domina</a:t>
            </a:r>
            <a:r>
              <a:rPr lang="en-US" dirty="0" smtClean="0"/>
              <a:t> </a:t>
            </a:r>
            <a:r>
              <a:rPr lang="en-US" dirty="0" err="1" smtClean="0"/>
              <a:t>Jalbert</a:t>
            </a:r>
            <a:r>
              <a:rPr lang="en-US" dirty="0" smtClean="0"/>
              <a:t>, mid-1960’s </a:t>
            </a:r>
          </a:p>
          <a:p>
            <a:r>
              <a:rPr lang="en-US" dirty="0" smtClean="0"/>
              <a:t>2 membrane airfoil design </a:t>
            </a:r>
          </a:p>
          <a:p>
            <a:pPr lvl="1"/>
            <a:r>
              <a:rPr lang="en-US" dirty="0" smtClean="0"/>
              <a:t>Maintains shape by trapping air between the membranes </a:t>
            </a:r>
          </a:p>
          <a:p>
            <a:pPr lvl="1"/>
            <a:r>
              <a:rPr lang="en-US" dirty="0" smtClean="0"/>
              <a:t>Only open at the nose</a:t>
            </a:r>
          </a:p>
          <a:p>
            <a:pPr lvl="1"/>
            <a:r>
              <a:rPr lang="en-US" dirty="0" smtClean="0"/>
              <a:t>Provides a stable, inflatable, steerable parachute </a:t>
            </a:r>
          </a:p>
          <a:p>
            <a:pPr lvl="1"/>
            <a:r>
              <a:rPr lang="en-US" dirty="0" smtClean="0"/>
              <a:t>Stabilizers provide side to side stability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481" y="2366984"/>
            <a:ext cx="4377752" cy="30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105835"/>
            <a:ext cx="7770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9aj9WPH10DM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93415" cy="4257022"/>
          </a:xfrm>
        </p:spPr>
        <p:txBody>
          <a:bodyPr/>
          <a:lstStyle/>
          <a:p>
            <a:r>
              <a:rPr lang="en-US" dirty="0" smtClean="0"/>
              <a:t>Nobody is quite sure…</a:t>
            </a:r>
          </a:p>
          <a:p>
            <a:r>
              <a:rPr lang="en-US" dirty="0" smtClean="0"/>
              <a:t>Medieval times</a:t>
            </a:r>
          </a:p>
          <a:p>
            <a:pPr lvl="1"/>
            <a:r>
              <a:rPr lang="en-US" dirty="0" smtClean="0"/>
              <a:t>China 12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pPr lvl="1"/>
            <a:r>
              <a:rPr lang="en-US" dirty="0" smtClean="0"/>
              <a:t>Cliff jumps with cloth “parachutes”</a:t>
            </a:r>
          </a:p>
          <a:p>
            <a:pPr lvl="2"/>
            <a:r>
              <a:rPr lang="en-US" dirty="0" smtClean="0"/>
              <a:t>Actually more similar to large umbrellas than modern parachutes</a:t>
            </a:r>
          </a:p>
          <a:p>
            <a:pPr lvl="1"/>
            <a:r>
              <a:rPr lang="en-US" dirty="0" smtClean="0"/>
              <a:t>Used to entertain court officials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29" y="1550893"/>
            <a:ext cx="3648083" cy="48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15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Speeds and High Altitudes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93415" cy="4257022"/>
          </a:xfrm>
        </p:spPr>
        <p:txBody>
          <a:bodyPr/>
          <a:lstStyle/>
          <a:p>
            <a:r>
              <a:rPr lang="en-US" dirty="0" err="1" smtClean="0"/>
              <a:t>Knacke</a:t>
            </a:r>
            <a:r>
              <a:rPr lang="en-US" dirty="0" smtClean="0"/>
              <a:t> and </a:t>
            </a:r>
            <a:r>
              <a:rPr lang="en-US" dirty="0" err="1" smtClean="0"/>
              <a:t>Madelung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Ribbon parachute system </a:t>
            </a:r>
          </a:p>
          <a:p>
            <a:pPr lvl="1"/>
            <a:r>
              <a:rPr lang="en-US" dirty="0" smtClean="0"/>
              <a:t>Used for heavy, high speed payloads</a:t>
            </a:r>
          </a:p>
          <a:p>
            <a:r>
              <a:rPr lang="en-US" dirty="0" smtClean="0"/>
              <a:t>Post WWII </a:t>
            </a:r>
            <a:r>
              <a:rPr lang="en-US" dirty="0" err="1" smtClean="0"/>
              <a:t>Knacke</a:t>
            </a:r>
            <a:endParaRPr lang="en-US" dirty="0" smtClean="0"/>
          </a:p>
          <a:p>
            <a:pPr lvl="1"/>
            <a:r>
              <a:rPr lang="en-US" dirty="0" smtClean="0"/>
              <a:t>Ring slot parachute system </a:t>
            </a:r>
          </a:p>
          <a:p>
            <a:pPr lvl="1"/>
            <a:r>
              <a:rPr lang="en-US" dirty="0" smtClean="0"/>
              <a:t>Still used for subsonic cargo delivery and decelerating airplanes </a:t>
            </a:r>
          </a:p>
          <a:p>
            <a:pPr lvl="1"/>
            <a:r>
              <a:rPr lang="en-US" dirty="0" smtClean="0"/>
              <a:t>Similar system used to decelerate spacecraft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023" y="1550894"/>
            <a:ext cx="3059224" cy="48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Speeds and High Altitudes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93415" cy="4257022"/>
          </a:xfrm>
        </p:spPr>
        <p:txBody>
          <a:bodyPr/>
          <a:lstStyle/>
          <a:p>
            <a:r>
              <a:rPr lang="en-US" dirty="0" smtClean="0"/>
              <a:t>H.G. Heinrich</a:t>
            </a:r>
          </a:p>
          <a:p>
            <a:pPr lvl="1"/>
            <a:r>
              <a:rPr lang="en-US" dirty="0" smtClean="0"/>
              <a:t>Guide surface parachute </a:t>
            </a:r>
          </a:p>
          <a:p>
            <a:pPr lvl="1"/>
            <a:r>
              <a:rPr lang="en-US" dirty="0" smtClean="0"/>
              <a:t>Used as a pilot chute or for vehicle stabilization</a:t>
            </a:r>
          </a:p>
          <a:p>
            <a:pPr lvl="1"/>
            <a:r>
              <a:rPr lang="en-US" dirty="0" smtClean="0"/>
              <a:t>Tolerance of about Mach 3</a:t>
            </a:r>
          </a:p>
          <a:p>
            <a:r>
              <a:rPr lang="en-US" dirty="0" smtClean="0"/>
              <a:t>Sims </a:t>
            </a:r>
          </a:p>
          <a:p>
            <a:pPr lvl="1"/>
            <a:r>
              <a:rPr lang="en-US" dirty="0" err="1" smtClean="0"/>
              <a:t>Hyperflo</a:t>
            </a:r>
            <a:r>
              <a:rPr lang="en-US" dirty="0" smtClean="0"/>
              <a:t> parachute</a:t>
            </a:r>
          </a:p>
          <a:p>
            <a:pPr lvl="1"/>
            <a:r>
              <a:rPr lang="en-US" dirty="0" smtClean="0"/>
              <a:t>Mach 1 – Mach 5 speed range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523999"/>
            <a:ext cx="1475198" cy="491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97" y="1523999"/>
            <a:ext cx="2081668" cy="49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3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93415" cy="4257022"/>
          </a:xfrm>
        </p:spPr>
        <p:txBody>
          <a:bodyPr>
            <a:normAutofit/>
          </a:bodyPr>
          <a:lstStyle/>
          <a:p>
            <a:r>
              <a:rPr lang="en-US" dirty="0" smtClean="0"/>
              <a:t>Renaissance Italy</a:t>
            </a:r>
          </a:p>
          <a:p>
            <a:r>
              <a:rPr lang="en-US" dirty="0" smtClean="0"/>
              <a:t>Da Vinci</a:t>
            </a:r>
          </a:p>
          <a:p>
            <a:pPr lvl="1"/>
            <a:r>
              <a:rPr lang="en-US" dirty="0"/>
              <a:t>1495</a:t>
            </a:r>
          </a:p>
          <a:p>
            <a:pPr lvl="1"/>
            <a:r>
              <a:rPr lang="en-US" dirty="0" smtClean="0"/>
              <a:t>First blueprints for a parachute</a:t>
            </a:r>
          </a:p>
          <a:p>
            <a:r>
              <a:rPr lang="en-US" dirty="0" smtClean="0"/>
              <a:t>Rigid pyramid frame with cloth canopy </a:t>
            </a:r>
          </a:p>
          <a:p>
            <a:pPr lvl="1"/>
            <a:r>
              <a:rPr lang="en-US" dirty="0" smtClean="0"/>
              <a:t>Concept was correct</a:t>
            </a:r>
          </a:p>
          <a:p>
            <a:pPr lvl="1"/>
            <a:r>
              <a:rPr lang="en-US" dirty="0" smtClean="0"/>
              <a:t>Not very practical</a:t>
            </a:r>
          </a:p>
          <a:p>
            <a:pPr lvl="2"/>
            <a:r>
              <a:rPr lang="en-US" dirty="0" smtClean="0"/>
              <a:t>Size, Mobility, Harness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503" y="1587793"/>
            <a:ext cx="3242465" cy="48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6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0"/>
            <a:ext cx="3912656" cy="4577523"/>
          </a:xfrm>
        </p:spPr>
        <p:txBody>
          <a:bodyPr>
            <a:normAutofit/>
          </a:bodyPr>
          <a:lstStyle/>
          <a:p>
            <a:r>
              <a:rPr lang="en-US" dirty="0" smtClean="0"/>
              <a:t>Never actually created his parachute </a:t>
            </a:r>
          </a:p>
          <a:p>
            <a:r>
              <a:rPr lang="en-US" dirty="0" smtClean="0"/>
              <a:t>Note along with the designs </a:t>
            </a:r>
          </a:p>
          <a:p>
            <a:pPr lvl="1"/>
            <a:r>
              <a:rPr lang="en-US" dirty="0" smtClean="0"/>
              <a:t>“If a man is provided with a length of gummed linen cloth with a length of 12 yards on each side and 12 yards high, he can jump from any great height whatsoever without injury.”</a:t>
            </a:r>
          </a:p>
          <a:p>
            <a:r>
              <a:rPr lang="en-US" dirty="0" smtClean="0"/>
              <a:t>Finally jumped in April, 2008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55" y="1500440"/>
            <a:ext cx="3280058" cy="46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93415" cy="4257022"/>
          </a:xfrm>
        </p:spPr>
        <p:txBody>
          <a:bodyPr/>
          <a:lstStyle/>
          <a:p>
            <a:r>
              <a:rPr lang="en-US" dirty="0" smtClean="0"/>
              <a:t>Faust </a:t>
            </a:r>
            <a:r>
              <a:rPr lang="en-US" dirty="0" err="1" smtClean="0"/>
              <a:t>Vrancic</a:t>
            </a:r>
            <a:endParaRPr lang="en-US" dirty="0" smtClean="0"/>
          </a:p>
          <a:p>
            <a:pPr lvl="1"/>
            <a:r>
              <a:rPr lang="en-US" dirty="0" smtClean="0"/>
              <a:t>1617, Homo </a:t>
            </a:r>
            <a:r>
              <a:rPr lang="en-US" dirty="0" err="1" smtClean="0"/>
              <a:t>Volans</a:t>
            </a:r>
            <a:endParaRPr lang="en-US" dirty="0" smtClean="0"/>
          </a:p>
          <a:p>
            <a:pPr lvl="1"/>
            <a:r>
              <a:rPr lang="en-US" dirty="0" smtClean="0"/>
              <a:t>Device similar to Da Vinci’s </a:t>
            </a:r>
          </a:p>
          <a:p>
            <a:pPr lvl="1"/>
            <a:r>
              <a:rPr lang="en-US" dirty="0" smtClean="0"/>
              <a:t>Jumped from a Venice tower </a:t>
            </a:r>
          </a:p>
          <a:p>
            <a:pPr lvl="1"/>
            <a:r>
              <a:rPr lang="en-US" dirty="0" smtClean="0"/>
              <a:t>Published in </a:t>
            </a:r>
            <a:r>
              <a:rPr lang="en-US" dirty="0" err="1" smtClean="0"/>
              <a:t>Machinae</a:t>
            </a:r>
            <a:r>
              <a:rPr lang="en-US" dirty="0" smtClean="0"/>
              <a:t> Novae</a:t>
            </a:r>
          </a:p>
          <a:p>
            <a:r>
              <a:rPr lang="en-US" dirty="0" smtClean="0"/>
              <a:t>First recorded SUCCESSFUL European parachute jump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42" y="1550894"/>
            <a:ext cx="3411071" cy="51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4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French…AGAIN!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4258983" cy="4731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Jean Pierre Blanchard</a:t>
            </a:r>
          </a:p>
          <a:p>
            <a:pPr lvl="1"/>
            <a:r>
              <a:rPr lang="en-US" dirty="0" smtClean="0"/>
              <a:t>1785 dropped a dog in a basket with a parachute</a:t>
            </a:r>
          </a:p>
          <a:p>
            <a:pPr lvl="1"/>
            <a:r>
              <a:rPr lang="en-US" dirty="0" smtClean="0"/>
              <a:t>Used parachutes in the event of balloon accidents</a:t>
            </a:r>
          </a:p>
          <a:p>
            <a:pPr lvl="1"/>
            <a:r>
              <a:rPr lang="en-US" dirty="0" smtClean="0"/>
              <a:t>Started experimenting with foldable parachutes</a:t>
            </a:r>
          </a:p>
          <a:p>
            <a:pPr lvl="2"/>
            <a:r>
              <a:rPr lang="en-US" dirty="0" smtClean="0"/>
              <a:t>Normally had a rigid frame</a:t>
            </a:r>
          </a:p>
          <a:p>
            <a:r>
              <a:rPr lang="en-US" dirty="0" smtClean="0"/>
              <a:t>Jacques and Andrew </a:t>
            </a:r>
            <a:r>
              <a:rPr lang="en-US" dirty="0" err="1" smtClean="0"/>
              <a:t>Garnerin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Stunt jumps from balloons</a:t>
            </a:r>
          </a:p>
          <a:p>
            <a:pPr lvl="1"/>
            <a:r>
              <a:rPr lang="en-US" dirty="0" smtClean="0"/>
              <a:t>1797 – 8000 foot jump</a:t>
            </a:r>
          </a:p>
          <a:p>
            <a:pPr lvl="2"/>
            <a:r>
              <a:rPr lang="en-US" dirty="0" smtClean="0"/>
              <a:t>Added a vent to the top to provide stability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91" y="2244844"/>
            <a:ext cx="3810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Spectator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0"/>
            <a:ext cx="3893415" cy="47892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Robert Cocking</a:t>
            </a:r>
          </a:p>
          <a:p>
            <a:pPr lvl="1"/>
            <a:r>
              <a:rPr lang="en-US" dirty="0" smtClean="0"/>
              <a:t>1837 – Parachuting’s first fatality</a:t>
            </a:r>
          </a:p>
          <a:p>
            <a:pPr lvl="1"/>
            <a:r>
              <a:rPr lang="en-US" dirty="0" smtClean="0"/>
              <a:t>Cone-shaped parachute became inverted </a:t>
            </a:r>
          </a:p>
          <a:p>
            <a:pPr lvl="1"/>
            <a:r>
              <a:rPr lang="en-US" dirty="0" smtClean="0"/>
              <a:t>Public became less enthralled after his death</a:t>
            </a:r>
          </a:p>
          <a:p>
            <a:r>
              <a:rPr lang="en-US" dirty="0"/>
              <a:t>Carnival and daredevil acts</a:t>
            </a:r>
          </a:p>
          <a:p>
            <a:pPr lvl="1"/>
            <a:r>
              <a:rPr lang="en-US" dirty="0"/>
              <a:t>Stunts on a trapeze bar attached to a descending parachute</a:t>
            </a:r>
          </a:p>
          <a:p>
            <a:pPr lvl="1"/>
            <a:r>
              <a:rPr lang="en-US" dirty="0"/>
              <a:t>Parachute attached to the bottom of a balloon</a:t>
            </a:r>
          </a:p>
          <a:p>
            <a:pPr lvl="1"/>
            <a:r>
              <a:rPr lang="en-US" dirty="0"/>
              <a:t>Fun nicknames like “Dumbo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894" y="1550893"/>
            <a:ext cx="3078796" cy="482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912656" cy="4257022"/>
          </a:xfrm>
        </p:spPr>
        <p:txBody>
          <a:bodyPr/>
          <a:lstStyle/>
          <a:p>
            <a:r>
              <a:rPr lang="en-US" dirty="0" smtClean="0"/>
              <a:t>Invented the first harness system</a:t>
            </a:r>
          </a:p>
          <a:p>
            <a:pPr lvl="1"/>
            <a:r>
              <a:rPr lang="en-US" dirty="0"/>
              <a:t>Captain Thomas </a:t>
            </a:r>
            <a:r>
              <a:rPr lang="en-US" dirty="0" smtClean="0"/>
              <a:t>Baldwin, 1887</a:t>
            </a:r>
            <a:endParaRPr lang="en-US" dirty="0"/>
          </a:p>
          <a:p>
            <a:r>
              <a:rPr lang="en-US" dirty="0" smtClean="0"/>
              <a:t>Packing parachutes</a:t>
            </a:r>
          </a:p>
          <a:p>
            <a:pPr lvl="1"/>
            <a:r>
              <a:rPr lang="en-US" dirty="0" smtClean="0"/>
              <a:t>Paul </a:t>
            </a:r>
            <a:r>
              <a:rPr lang="en-US" dirty="0" err="1" smtClean="0"/>
              <a:t>Letteman</a:t>
            </a:r>
            <a:r>
              <a:rPr lang="en-US" dirty="0" smtClean="0"/>
              <a:t> and </a:t>
            </a:r>
            <a:r>
              <a:rPr lang="en-US" dirty="0" err="1" smtClean="0"/>
              <a:t>Kathchen</a:t>
            </a:r>
            <a:r>
              <a:rPr lang="en-US" dirty="0" smtClean="0"/>
              <a:t> Paulus, 1890</a:t>
            </a:r>
          </a:p>
          <a:p>
            <a:pPr lvl="1"/>
            <a:r>
              <a:rPr lang="en-US" dirty="0" smtClean="0"/>
              <a:t>Knapsack like container</a:t>
            </a:r>
          </a:p>
          <a:p>
            <a:pPr lvl="1"/>
            <a:r>
              <a:rPr lang="en-US" dirty="0" smtClean="0"/>
              <a:t>Cut-away system and reserve </a:t>
            </a:r>
          </a:p>
          <a:p>
            <a:pPr lvl="2"/>
            <a:r>
              <a:rPr lang="en-US" dirty="0" err="1" smtClean="0"/>
              <a:t>Kathchen</a:t>
            </a:r>
            <a:r>
              <a:rPr lang="en-US" dirty="0" smtClean="0"/>
              <a:t> Paulus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457" y="2136058"/>
            <a:ext cx="4180365" cy="353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Jumps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3893415" cy="4257022"/>
          </a:xfrm>
        </p:spPr>
        <p:txBody>
          <a:bodyPr/>
          <a:lstStyle/>
          <a:p>
            <a:r>
              <a:rPr lang="en-US" dirty="0" smtClean="0"/>
              <a:t>Grant Morton and Captain Albert Berry</a:t>
            </a:r>
          </a:p>
          <a:p>
            <a:pPr lvl="1"/>
            <a:r>
              <a:rPr lang="en-US" dirty="0" smtClean="0"/>
              <a:t>1911-12, first jumps from a plane</a:t>
            </a:r>
          </a:p>
          <a:p>
            <a:pPr lvl="1"/>
            <a:r>
              <a:rPr lang="en-US" dirty="0" smtClean="0"/>
              <a:t>Morton </a:t>
            </a:r>
          </a:p>
          <a:p>
            <a:pPr lvl="2"/>
            <a:r>
              <a:rPr lang="en-US" dirty="0" smtClean="0"/>
              <a:t>Silk parachute folded in arms</a:t>
            </a:r>
          </a:p>
          <a:p>
            <a:pPr lvl="1"/>
            <a:r>
              <a:rPr lang="en-US" dirty="0" smtClean="0"/>
              <a:t>Berry </a:t>
            </a:r>
          </a:p>
          <a:p>
            <a:pPr lvl="2"/>
            <a:r>
              <a:rPr lang="en-US" dirty="0" smtClean="0"/>
              <a:t>Parachute folded in a metal case under the fuselage </a:t>
            </a:r>
          </a:p>
          <a:p>
            <a:pPr lvl="2"/>
            <a:r>
              <a:rPr lang="en-US" dirty="0" smtClean="0"/>
              <a:t>Trapeze bar to hang onto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3" y="1869141"/>
            <a:ext cx="34798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9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710</TotalTime>
  <Words>808</Words>
  <Application>Microsoft Macintosh PowerPoint</Application>
  <PresentationFormat>On-screen Show (4:3)</PresentationFormat>
  <Paragraphs>162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Story</vt:lpstr>
      <vt:lpstr>History of Parachuting</vt:lpstr>
      <vt:lpstr>Origins</vt:lpstr>
      <vt:lpstr>Origins</vt:lpstr>
      <vt:lpstr>Origins</vt:lpstr>
      <vt:lpstr>First Attempts</vt:lpstr>
      <vt:lpstr>The French…AGAIN!</vt:lpstr>
      <vt:lpstr>A Spectator Sport</vt:lpstr>
      <vt:lpstr>Safety First…</vt:lpstr>
      <vt:lpstr>First Jumps</vt:lpstr>
      <vt:lpstr>First Jumps</vt:lpstr>
      <vt:lpstr>Freefall</vt:lpstr>
      <vt:lpstr>WWI and WWII</vt:lpstr>
      <vt:lpstr>WWI and WWII</vt:lpstr>
      <vt:lpstr>Post WWII</vt:lpstr>
      <vt:lpstr>Modern Parachuting</vt:lpstr>
      <vt:lpstr>Modern Parachuting</vt:lpstr>
      <vt:lpstr>Changing Technologies</vt:lpstr>
      <vt:lpstr>Changing Technologies</vt:lpstr>
      <vt:lpstr>PowerPoint Presentation</vt:lpstr>
      <vt:lpstr>High Speeds and High Altitudes </vt:lpstr>
      <vt:lpstr>High Speeds and High Altitudes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Parachuting</dc:title>
  <dc:creator>James</dc:creator>
  <cp:lastModifiedBy>James</cp:lastModifiedBy>
  <cp:revision>17</cp:revision>
  <dcterms:created xsi:type="dcterms:W3CDTF">2015-05-13T01:00:34Z</dcterms:created>
  <dcterms:modified xsi:type="dcterms:W3CDTF">2015-05-13T12:50:43Z</dcterms:modified>
</cp:coreProperties>
</file>