
<file path=[Content_Types].xml><?xml version="1.0" encoding="utf-8"?>
<Types xmlns="http://schemas.openxmlformats.org/package/2006/content-types"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1" Type="http://schemas.openxmlformats.org/officeDocument/2006/relationships/slide" Target="slides/slide16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1200150"/>
            <a:ext cx="9144000" cy="2743199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9" name="Shape 9"/>
          <p:cNvGrpSpPr/>
          <p:nvPr/>
        </p:nvGrpSpPr>
        <p:grpSpPr>
          <a:xfrm>
            <a:off x="0" y="-1078"/>
            <a:ext cx="1827407" cy="5144627"/>
            <a:chOff x="0" y="-1438"/>
            <a:chExt cx="798029" cy="6859503"/>
          </a:xfrm>
        </p:grpSpPr>
        <p:sp>
          <p:nvSpPr>
            <p:cNvPr id="10" name="Shape 10"/>
            <p:cNvSpPr/>
            <p:nvPr/>
          </p:nvSpPr>
          <p:spPr>
            <a:xfrm>
              <a:off x="0" y="-1438"/>
              <a:ext cx="798029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0" y="0"/>
              <a:ext cx="399014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" name="Shape 12"/>
          <p:cNvGrpSpPr/>
          <p:nvPr/>
        </p:nvGrpSpPr>
        <p:grpSpPr>
          <a:xfrm flipH="1">
            <a:off x="7316591" y="0"/>
            <a:ext cx="1827407" cy="5144627"/>
            <a:chOff x="0" y="-1438"/>
            <a:chExt cx="798029" cy="6859503"/>
          </a:xfrm>
        </p:grpSpPr>
        <p:sp>
          <p:nvSpPr>
            <p:cNvPr id="13" name="Shape 13"/>
            <p:cNvSpPr/>
            <p:nvPr/>
          </p:nvSpPr>
          <p:spPr>
            <a:xfrm>
              <a:off x="0" y="-1438"/>
              <a:ext cx="798029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0"/>
              <a:ext cx="399014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5" name="Shape 15"/>
          <p:cNvSpPr txBox="1"/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9" name="Shape 19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20" name="Shape 20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23" name="Shape 23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5" name="Shape 25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0" name="Shape 30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31" name="Shape 31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" name="Shape 33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34" name="Shape 34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Shape 36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43" name="Shape 43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" name="Shape 4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46" name="Shape 46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8" name="Shape 4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52" name="Shape 5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53" name="Shape 53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" name="Shape 5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56" name="Shape 56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8" name="Shape 5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1800">
                <a:solidFill>
                  <a:schemeClr val="lt2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62" name="Shape 6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63" name="Shape 63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" name="Shape 6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66" name="Shape 66"/>
            <p:cNvSpPr/>
            <p:nvPr/>
          </p:nvSpPr>
          <p:spPr>
            <a:xfrm>
              <a:off x="0" y="-1438"/>
              <a:ext cx="649180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0" y="0"/>
              <a:ext cx="500331" cy="6858065"/>
            </a:xfrm>
            <a:custGeom>
              <a:pathLst>
                <a:path extrusionOk="0" h="6875253" w="500332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8" name="Shape 6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b="1" sz="36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buFont typeface="Trebuchet MS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0.png"/><Relationship Id="rId3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ctrTitle"/>
          </p:nvPr>
        </p:nvSpPr>
        <p:spPr>
          <a:xfrm>
            <a:off x="785475" y="2734434"/>
            <a:ext cx="7772400" cy="1238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Growing Up Hitler</a:t>
            </a:r>
          </a:p>
        </p:txBody>
      </p:sp>
      <p:sp>
        <p:nvSpPr>
          <p:cNvPr id="71" name="Shape 71"/>
          <p:cNvSpPr txBox="1"/>
          <p:nvPr>
            <p:ph idx="1" type="subTitle"/>
          </p:nvPr>
        </p:nvSpPr>
        <p:spPr>
          <a:xfrm>
            <a:off x="685800" y="3891500"/>
            <a:ext cx="7772400" cy="65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Life of Adolf Hitler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857950" cy="285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4175" y="96450"/>
            <a:ext cx="3084118" cy="285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Experiences With Jews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63900" y="756925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Witness many Eastern European Jews move to Vienna and was upset at their traditional dress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Envied the lifestyle of the well-to-do Jews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Resented accepting free food from the Jews at the food kitchen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A Jew bought a cheap postcard of Hitler’s and he hated the pity in the eye of that Jew’s face.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Hitler’s Universal Scapegoat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Found out that one of the many admissions officers at the Vienna Art Academy were Jews, and vowed to make the Jews pay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Blamed not the cancer, but his mother’s Jewish doctor for her death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>
              <a:spcBef>
                <a:spcPts val="0"/>
              </a:spcBef>
              <a:buNone/>
            </a:pPr>
            <a:r>
              <a:rPr lang="en" sz="2400"/>
              <a:t>Blamed the Jews for all of the world’s problems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Draft Dodger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Moved to Munich to avoid being drafted into the Austrian army- which he said was “contaminated with Jews, Eastern Europeans, and other mongrels.”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Was caught by Austrian police but his wasted physical condition deemed him unfit for the Austrian military.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>
              <a:spcBef>
                <a:spcPts val="0"/>
              </a:spcBef>
              <a:buNone/>
            </a:pPr>
            <a:r>
              <a:rPr lang="en" sz="2400"/>
              <a:t>Sent back to Munich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German Soldier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457200" y="80360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Was honored to serve in the German Army when World War I broke out in 1914.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lvl="0" rtl="0">
              <a:spcBef>
                <a:spcPts val="0"/>
              </a:spcBef>
              <a:buNone/>
            </a:pPr>
            <a:r>
              <a:rPr lang="en" sz="2200"/>
              <a:t>Was a dispatch runner on the front line in France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lvl="0" rtl="0">
              <a:spcBef>
                <a:spcPts val="0"/>
              </a:spcBef>
              <a:buNone/>
            </a:pPr>
            <a:r>
              <a:rPr lang="en" sz="2200"/>
              <a:t>Wounded twice and awarded four medals for bravery</a:t>
            </a:r>
          </a:p>
          <a:p>
            <a:pPr rtl="0">
              <a:spcBef>
                <a:spcPts val="0"/>
              </a:spcBef>
              <a:buNone/>
            </a:pPr>
            <a:r>
              <a:rPr lang="en" sz="2200"/>
              <a:t>Not promoted past corporal because he was a </a:t>
            </a:r>
          </a:p>
          <a:p>
            <a:pPr rtl="0">
              <a:spcBef>
                <a:spcPts val="0"/>
              </a:spcBef>
              <a:buNone/>
            </a:pPr>
            <a:r>
              <a:rPr lang="en" sz="2200"/>
              <a:t>loner and his hallucinations made him an oddball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rtl="0">
              <a:spcBef>
                <a:spcPts val="0"/>
              </a:spcBef>
              <a:buNone/>
            </a:pPr>
            <a:r>
              <a:rPr lang="en" sz="2200"/>
              <a:t>Won the Iron Cross for his bravery.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1450" y="2954975"/>
            <a:ext cx="1852550" cy="2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German Messiah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Surviving dangerous missions made him feel like God had put him there to lead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Devastated by Germany’s lost- convinced the Jews were behind it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Hears voices to be savior-decided to go into politics uneducated, unskilled, penniless and without a friend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Hitler, The Spy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Germany’s new government under attack from communist so former soldiers are selected to spy- former soldiers don’t like new government either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lvl="0" rtl="0">
              <a:spcBef>
                <a:spcPts val="0"/>
              </a:spcBef>
              <a:buNone/>
            </a:pPr>
            <a:r>
              <a:rPr lang="en" sz="2200"/>
              <a:t>Hated communists and was to find those soldiers that favored communism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>
              <a:spcBef>
                <a:spcPts val="0"/>
              </a:spcBef>
              <a:buNone/>
            </a:pPr>
            <a:r>
              <a:rPr lang="en" sz="2200"/>
              <a:t>Was to spy on political meetings of different groups in Munich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German Worker’s Party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Sept 12, 1919, sat in first German Worker’s Party meeting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Group wasn’t organized but was concerned with poor wages, working conditions and working classes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>
              <a:spcBef>
                <a:spcPts val="0"/>
              </a:spcBef>
              <a:buNone/>
            </a:pPr>
            <a:r>
              <a:rPr lang="en" sz="2400"/>
              <a:t>Hitler delivers wild speech and has a way with word- talks about the greatness of Germany and group wants him in the group- 7th member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Grandson of  Jewish Grandfather?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Born in Braunau, Austria on April 20, 1889!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His father was born to an unmarried woman- who was rumored to be the maid of a Jewish homeowner.</a:t>
            </a:r>
          </a:p>
          <a:p>
            <a:pPr indent="0" lvl="0" marL="914400" rtl="0">
              <a:spcBef>
                <a:spcPts val="0"/>
              </a:spcBef>
              <a:buNone/>
            </a:pPr>
            <a:r>
              <a:rPr lang="en" sz="2400"/>
              <a:t>-however Hitler’s grandfather has never been proven</a:t>
            </a:r>
          </a:p>
          <a:p>
            <a:pPr indent="-381000" lvl="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Even Hitler himself had the Gestapo look into it in 1942 and nothing concrete came up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Constant Failure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Dropped out at 16 years of age</a:t>
            </a:r>
          </a:p>
          <a:p>
            <a:pPr indent="-3429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Blamed his hatred for his father and his boring teachers for his failures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		-pampered and spoiled by his mother</a:t>
            </a:r>
          </a:p>
          <a:p>
            <a:pPr indent="-3429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Suffered from frequent hallucinations</a:t>
            </a:r>
          </a:p>
          <a:p>
            <a:pPr indent="-3429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LAZY- never held a regular job until chancellor of Germany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	-Refused to get a job when he father died, making his mother support him</a:t>
            </a:r>
          </a:p>
          <a:p>
            <a:pPr indent="-3429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Rejected from Vienna Academy of Fine Arts-blamed the stupid professors </a:t>
            </a:r>
          </a:p>
          <a:p>
            <a:pPr indent="-342900" lvl="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/>
              <a:t>Becomes homeless after his mother died- health conditions deteriorate so much that other bums don’t want his company- rejected from a shelter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Mind of Adolf- Vienna’s Impact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457200" y="891125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Europe and especially Austria-Hungary is a hot bed for social unrest.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0000"/>
                </a:solidFill>
              </a:rPr>
              <a:t>Nationalism</a:t>
            </a:r>
            <a:r>
              <a:rPr lang="en" sz="2400"/>
              <a:t>-a sense of pride in one’s nation and/or culture, think you are the best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Nationalism swept through Austria-Hungary but it did not unify the country- every ethnicity wanted to be its own nation</a:t>
            </a:r>
          </a:p>
          <a:p>
            <a:pPr indent="-3810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Austrian consider themselves German and wanted to break away and join the new nation of Germany</a:t>
            </a:r>
          </a:p>
          <a:p>
            <a:pPr indent="-381000" lvl="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400"/>
              <a:t>Eastern Europeans also wanted themselves to be independent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99675" y="205975"/>
            <a:ext cx="85872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Radical German Nationalist and Racist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57200" y="7615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200"/>
              <a:t>Nationalist arguments were taking place in Vienna</a:t>
            </a:r>
          </a:p>
          <a:p>
            <a:pPr indent="-3683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200"/>
              <a:t>Felt Austria was “polluted with foreigners”</a:t>
            </a:r>
          </a:p>
          <a:p>
            <a:pPr indent="-3683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200"/>
              <a:t>Felt nationalities had separate races of people- believed that some races were mentally and physically superior to others</a:t>
            </a:r>
          </a:p>
          <a:p>
            <a:pPr indent="-3683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200"/>
              <a:t>Thought Eastern Europeans could never ruled themselves and that Jews were to be banished from Europe</a:t>
            </a:r>
          </a:p>
          <a:p>
            <a:pPr indent="-3683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200"/>
              <a:t>Hated capitalism, communism, socialism and democracy- backed by Jews</a:t>
            </a:r>
          </a:p>
          <a:p>
            <a:pPr indent="-368300" lvl="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2200"/>
              <a:t>Called any form of democracy that gave the “ignorant masses” the right to govern, pure nonsense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Fanatical Jew-Hater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Grows from time in Vienna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George von Schonerer- wanted an all-German reich, or state, including Austria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Lanz von Liebenfels published anti-Semitic pamphlets that used swastikas as a symbol for the superiority of blond, blue-eyed Germans-Hitler always read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>
              <a:spcBef>
                <a:spcPts val="0"/>
              </a:spcBef>
              <a:buNone/>
            </a:pPr>
            <a:r>
              <a:rPr lang="en" sz="1800"/>
              <a:t>Hitler watched Karl Lueger, mayor of Vienna, get votes from being anti-Semitic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