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5" r:id="rId4"/>
    <p:sldId id="266" r:id="rId5"/>
    <p:sldId id="257" r:id="rId6"/>
    <p:sldId id="258" r:id="rId7"/>
    <p:sldId id="262" r:id="rId8"/>
    <p:sldId id="259" r:id="rId9"/>
    <p:sldId id="260" r:id="rId10"/>
    <p:sldId id="261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4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4/15/15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4/15/15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4/15/15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4/15/15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4/15/15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4/15/15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4/15/15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4/15/15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Leonardo Da Vinci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</a:t>
            </a:r>
            <a:r>
              <a:rPr lang="en-US" dirty="0" err="1" smtClean="0"/>
              <a:t>Jobb</a:t>
            </a:r>
            <a:r>
              <a:rPr lang="en-US" dirty="0" smtClean="0"/>
              <a:t>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840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Leonardo the Aviator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Drew on nature for his flying machines</a:t>
            </a:r>
          </a:p>
          <a:p>
            <a:pPr lvl="1"/>
            <a:r>
              <a:rPr lang="en-US" dirty="0" smtClean="0"/>
              <a:t>Copy natural flight </a:t>
            </a:r>
          </a:p>
          <a:p>
            <a:r>
              <a:rPr lang="en-US" dirty="0" err="1" smtClean="0"/>
              <a:t>Ornithopters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Machines that employ flapping wings to generate lift and propulsion </a:t>
            </a:r>
          </a:p>
          <a:p>
            <a:pPr lvl="2"/>
            <a:r>
              <a:rPr lang="en-US" dirty="0" smtClean="0"/>
              <a:t>Work like a bird’s wings</a:t>
            </a:r>
          </a:p>
          <a:p>
            <a:pPr lvl="1"/>
            <a:r>
              <a:rPr lang="en-US" dirty="0" smtClean="0"/>
              <a:t>Articulate the wings and get them to move </a:t>
            </a:r>
          </a:p>
          <a:p>
            <a:r>
              <a:rPr lang="en-US" dirty="0" smtClean="0"/>
              <a:t>Limited muscle power and endurance of humans </a:t>
            </a:r>
          </a:p>
        </p:txBody>
      </p:sp>
    </p:spTree>
    <p:extLst>
      <p:ext uri="{BB962C8B-B14F-4D97-AF65-F5344CB8AC3E}">
        <p14:creationId xmlns:p14="http://schemas.microsoft.com/office/powerpoint/2010/main" val="141064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Codex on the Flight of Birds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Serious study of the mechanics of flight </a:t>
            </a:r>
          </a:p>
          <a:p>
            <a:pPr lvl="1"/>
            <a:r>
              <a:rPr lang="en-US" dirty="0" smtClean="0"/>
              <a:t>1505</a:t>
            </a:r>
            <a:r>
              <a:rPr lang="en-US" dirty="0"/>
              <a:t>-</a:t>
            </a:r>
            <a:r>
              <a:rPr lang="en-US" dirty="0" smtClean="0"/>
              <a:t>6</a:t>
            </a:r>
          </a:p>
          <a:p>
            <a:r>
              <a:rPr lang="en-US" dirty="0" smtClean="0"/>
              <a:t>Center of gravity and center of lifting pressure </a:t>
            </a:r>
          </a:p>
          <a:p>
            <a:pPr lvl="1"/>
            <a:r>
              <a:rPr lang="en-US" dirty="0" smtClean="0"/>
              <a:t>Balance in flight</a:t>
            </a:r>
          </a:p>
          <a:p>
            <a:r>
              <a:rPr lang="en-US" dirty="0" smtClean="0"/>
              <a:t>Explains behavior of birds ascending into the wind </a:t>
            </a:r>
          </a:p>
          <a:p>
            <a:pPr lvl="1"/>
            <a:r>
              <a:rPr lang="en-US" dirty="0" smtClean="0"/>
              <a:t>Stall (Landing) </a:t>
            </a:r>
            <a:endParaRPr lang="en-US" dirty="0"/>
          </a:p>
          <a:p>
            <a:r>
              <a:rPr lang="en-US" dirty="0" smtClean="0"/>
              <a:t>Curved wing section and lift </a:t>
            </a:r>
          </a:p>
          <a:p>
            <a:r>
              <a:rPr lang="en-US" dirty="0" smtClean="0"/>
              <a:t>Analyzes the connection between weight, balance, and stability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30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Codex on the Flight of Birds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3882893" cy="4257022"/>
          </a:xfrm>
        </p:spPr>
        <p:txBody>
          <a:bodyPr/>
          <a:lstStyle/>
          <a:p>
            <a:r>
              <a:rPr lang="en-US" dirty="0" smtClean="0"/>
              <a:t>Laid the groundwork for manned flight</a:t>
            </a:r>
          </a:p>
          <a:p>
            <a:r>
              <a:rPr lang="en-US" dirty="0" smtClean="0"/>
              <a:t>Studies would be dawn on in a number of fields</a:t>
            </a:r>
          </a:p>
          <a:p>
            <a:pPr lvl="1"/>
            <a:r>
              <a:rPr lang="en-US" dirty="0" smtClean="0"/>
              <a:t>Wright brothers used several of Da Vinci’s theories to build their first successful airplane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754" y="1356841"/>
            <a:ext cx="3535859" cy="530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77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Italy in the Renaissance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84" y="1356817"/>
            <a:ext cx="8559197" cy="499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78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Italy in the Renaissance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96" y="1286276"/>
            <a:ext cx="7076139" cy="530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23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Italy in the Renaissance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84" y="1356817"/>
            <a:ext cx="8559197" cy="499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79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Born April 15, 1452 in Vinci, Italy</a:t>
            </a:r>
          </a:p>
          <a:p>
            <a:pPr lvl="1"/>
            <a:r>
              <a:rPr lang="en-US" dirty="0" smtClean="0"/>
              <a:t>Born out of wedlock </a:t>
            </a:r>
          </a:p>
          <a:p>
            <a:pPr lvl="1"/>
            <a:r>
              <a:rPr lang="en-US" dirty="0" smtClean="0"/>
              <a:t>Raised by father, </a:t>
            </a:r>
            <a:r>
              <a:rPr lang="en-US" dirty="0" err="1" smtClean="0"/>
              <a:t>Piero</a:t>
            </a:r>
            <a:r>
              <a:rPr lang="en-US" dirty="0" smtClean="0"/>
              <a:t> da Vinci, and his stepmothers</a:t>
            </a:r>
          </a:p>
          <a:p>
            <a:r>
              <a:rPr lang="en-US" dirty="0" smtClean="0"/>
              <a:t>Apprenticed to Verrocchio at age 14</a:t>
            </a:r>
          </a:p>
          <a:p>
            <a:pPr lvl="1"/>
            <a:r>
              <a:rPr lang="en-US" dirty="0" smtClean="0"/>
              <a:t>Learned metalworking, leatherworking, carpentry, sculpting, painting, etc... </a:t>
            </a:r>
          </a:p>
          <a:p>
            <a:r>
              <a:rPr lang="en-US" dirty="0" smtClean="0"/>
              <a:t>Master artist in the Guild of St. Luke by age 20</a:t>
            </a:r>
          </a:p>
          <a:p>
            <a:pPr lvl="1"/>
            <a:r>
              <a:rPr lang="en-US" dirty="0" smtClean="0"/>
              <a:t>Had his own shop</a:t>
            </a:r>
          </a:p>
          <a:p>
            <a:r>
              <a:rPr lang="en-US" dirty="0" smtClean="0"/>
              <a:t>Many patrons including Borgia and Medici families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057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Leonardo the Artist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3053825" cy="1729655"/>
          </a:xfrm>
        </p:spPr>
        <p:txBody>
          <a:bodyPr/>
          <a:lstStyle/>
          <a:p>
            <a:r>
              <a:rPr lang="en-US" dirty="0" smtClean="0"/>
              <a:t>Famous Artist</a:t>
            </a:r>
          </a:p>
          <a:p>
            <a:pPr lvl="1"/>
            <a:r>
              <a:rPr lang="en-US" dirty="0" smtClean="0"/>
              <a:t>Mona Lisa</a:t>
            </a:r>
          </a:p>
          <a:p>
            <a:pPr lvl="1"/>
            <a:r>
              <a:rPr lang="en-US" dirty="0" smtClean="0"/>
              <a:t>Last Supper </a:t>
            </a:r>
          </a:p>
          <a:p>
            <a:pPr lvl="1"/>
            <a:r>
              <a:rPr lang="en-US" dirty="0" smtClean="0"/>
              <a:t>Vitruvian Man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974" y="1552666"/>
            <a:ext cx="2698519" cy="4092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01" y="4411953"/>
            <a:ext cx="6374561" cy="2428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625" y="1217729"/>
            <a:ext cx="2434284" cy="334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4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Leonardo the Anatomist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3583017" cy="1958990"/>
          </a:xfrm>
        </p:spPr>
        <p:txBody>
          <a:bodyPr/>
          <a:lstStyle/>
          <a:p>
            <a:r>
              <a:rPr lang="en-US" dirty="0" smtClean="0"/>
              <a:t>Studied human anatomy</a:t>
            </a:r>
          </a:p>
          <a:p>
            <a:pPr lvl="1"/>
            <a:r>
              <a:rPr lang="en-US" dirty="0" smtClean="0"/>
              <a:t>Dissections</a:t>
            </a:r>
          </a:p>
          <a:p>
            <a:pPr lvl="1"/>
            <a:r>
              <a:rPr lang="en-US" dirty="0" smtClean="0"/>
              <a:t>Drawings of systems</a:t>
            </a:r>
          </a:p>
          <a:p>
            <a:pPr lvl="2"/>
            <a:r>
              <a:rPr lang="en-US" dirty="0" smtClean="0"/>
              <a:t>Muscles</a:t>
            </a:r>
          </a:p>
          <a:p>
            <a:pPr lvl="2"/>
            <a:r>
              <a:rPr lang="en-US" dirty="0" smtClean="0"/>
              <a:t>Skeletons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583" y="3828131"/>
            <a:ext cx="3545251" cy="2966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010" y="1174578"/>
            <a:ext cx="3640624" cy="530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17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Leonardo the Inventor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2753949" cy="1923708"/>
          </a:xfrm>
        </p:spPr>
        <p:txBody>
          <a:bodyPr/>
          <a:lstStyle/>
          <a:p>
            <a:r>
              <a:rPr lang="en-US" dirty="0" smtClean="0"/>
              <a:t>Famous inventor</a:t>
            </a:r>
          </a:p>
          <a:p>
            <a:pPr lvl="1"/>
            <a:r>
              <a:rPr lang="en-US" dirty="0" smtClean="0"/>
              <a:t>Diving suits</a:t>
            </a:r>
          </a:p>
          <a:p>
            <a:pPr lvl="1"/>
            <a:r>
              <a:rPr lang="en-US" dirty="0" smtClean="0"/>
              <a:t>Tanks</a:t>
            </a:r>
          </a:p>
          <a:p>
            <a:pPr lvl="1"/>
            <a:r>
              <a:rPr lang="en-US" dirty="0" smtClean="0"/>
              <a:t>Crossbows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81" y="4017893"/>
            <a:ext cx="4222842" cy="2854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174" y="4017893"/>
            <a:ext cx="4877826" cy="2840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616" y="1371683"/>
            <a:ext cx="3904997" cy="295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51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Leonardo the Aviator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69141"/>
            <a:ext cx="3918172" cy="4257022"/>
          </a:xfrm>
        </p:spPr>
        <p:txBody>
          <a:bodyPr>
            <a:normAutofit/>
          </a:bodyPr>
          <a:lstStyle/>
          <a:p>
            <a:r>
              <a:rPr lang="en-US" dirty="0" smtClean="0"/>
              <a:t>Fascinated with the possibility of human flight</a:t>
            </a:r>
          </a:p>
          <a:p>
            <a:pPr lvl="1"/>
            <a:r>
              <a:rPr lang="en-US" dirty="0" smtClean="0"/>
              <a:t>Devoted over 35,000 words and 500 images to it</a:t>
            </a:r>
          </a:p>
          <a:p>
            <a:pPr lvl="1"/>
            <a:r>
              <a:rPr lang="en-US" dirty="0" smtClean="0"/>
              <a:t>Flying machines, nature of air, birds </a:t>
            </a:r>
          </a:p>
          <a:p>
            <a:r>
              <a:rPr lang="en-US" dirty="0" smtClean="0"/>
              <a:t>Stemmed from work with military technologies</a:t>
            </a:r>
          </a:p>
          <a:p>
            <a:pPr lvl="1"/>
            <a:r>
              <a:rPr lang="en-US" dirty="0" smtClean="0"/>
              <a:t>Ideal of aerial reconnaissance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739" y="1550894"/>
            <a:ext cx="3444874" cy="484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64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253</TotalTime>
  <Words>292</Words>
  <Application>Microsoft Macintosh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Story</vt:lpstr>
      <vt:lpstr>Leonardo Da Vinci</vt:lpstr>
      <vt:lpstr>Italy in the Renaissance</vt:lpstr>
      <vt:lpstr>Italy in the Renaissance</vt:lpstr>
      <vt:lpstr>Italy in the Renaissance</vt:lpstr>
      <vt:lpstr>Background</vt:lpstr>
      <vt:lpstr>Leonardo the Artist</vt:lpstr>
      <vt:lpstr>Leonardo the Anatomist</vt:lpstr>
      <vt:lpstr>Leonardo the Inventor</vt:lpstr>
      <vt:lpstr>Leonardo the Aviator </vt:lpstr>
      <vt:lpstr>Leonardo the Aviator</vt:lpstr>
      <vt:lpstr>Codex on the Flight of Birds</vt:lpstr>
      <vt:lpstr>Codex on the Flight of Birds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Leonardo Da Vinci</dc:title>
  <dc:creator>James</dc:creator>
  <cp:lastModifiedBy>James</cp:lastModifiedBy>
  <cp:revision>6</cp:revision>
  <dcterms:created xsi:type="dcterms:W3CDTF">2015-04-15T00:09:09Z</dcterms:created>
  <dcterms:modified xsi:type="dcterms:W3CDTF">2015-04-15T16:42:27Z</dcterms:modified>
</cp:coreProperties>
</file>