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8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1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5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9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3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5883-3D80-584C-B520-85966C6D50E5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ADEE-6D1D-9243-8821-8520C6B7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8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African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Jobb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7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Niger River </a:t>
            </a:r>
            <a:r>
              <a:rPr lang="en-US" dirty="0" smtClean="0"/>
              <a:t>Basin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4841874"/>
            <a:ext cx="6858000" cy="2016125"/>
          </a:xfrm>
        </p:spPr>
        <p:txBody>
          <a:bodyPr/>
          <a:lstStyle/>
          <a:p>
            <a:r>
              <a:rPr lang="en-US" dirty="0"/>
              <a:t> Covers 7.5% of the continent.</a:t>
            </a:r>
          </a:p>
          <a:p>
            <a:r>
              <a:rPr lang="en-US" dirty="0"/>
              <a:t> Extends over 10 countries.</a:t>
            </a:r>
          </a:p>
          <a:p>
            <a:r>
              <a:rPr lang="en-US" dirty="0"/>
              <a:t> 2,600 miles long. </a:t>
            </a:r>
          </a:p>
        </p:txBody>
      </p:sp>
      <p:pic>
        <p:nvPicPr>
          <p:cNvPr id="4" name="Picture 6" descr="map-Niger River Basin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71500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2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Hydroelectric Power</a:t>
            </a:r>
          </a:p>
        </p:txBody>
      </p:sp>
      <p:pic>
        <p:nvPicPr>
          <p:cNvPr id="6" name="Picture 4" descr="map-Africa-Major African Dam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306513"/>
            <a:ext cx="6991350" cy="52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8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8" y="1685479"/>
            <a:ext cx="3300429" cy="2821682"/>
          </a:xfrm>
        </p:spPr>
        <p:txBody>
          <a:bodyPr/>
          <a:lstStyle/>
          <a:p>
            <a:r>
              <a:rPr lang="en-US" dirty="0" smtClean="0"/>
              <a:t>Mountains and Peaks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58323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 rot="19019049">
            <a:off x="6019800" y="57150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000000"/>
                </a:solidFill>
              </a:rPr>
              <a:t>Drajensburg</a:t>
            </a:r>
            <a:r>
              <a:rPr lang="en-US" sz="1200" b="1" dirty="0">
                <a:solidFill>
                  <a:srgbClr val="000000"/>
                </a:solidFill>
              </a:rPr>
              <a:t> Mts.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2868933">
            <a:off x="6652419" y="4091781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</a:rPr>
              <a:t>Ruwenzori Mts.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934200" y="3352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Mt. Kenya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62800" y="3657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Mt. Kilimanjaro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9927508">
            <a:off x="3733800" y="685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Atlas Mts.</a:t>
            </a:r>
          </a:p>
        </p:txBody>
      </p:sp>
    </p:spTree>
    <p:extLst>
      <p:ext uri="{BB962C8B-B14F-4D97-AF65-F5344CB8AC3E}">
        <p14:creationId xmlns:p14="http://schemas.microsoft.com/office/powerpoint/2010/main" val="117085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32" y="2209172"/>
            <a:ext cx="3001962" cy="1934535"/>
          </a:xfrm>
        </p:spPr>
        <p:txBody>
          <a:bodyPr>
            <a:normAutofit/>
          </a:bodyPr>
          <a:lstStyle/>
          <a:p>
            <a:r>
              <a:rPr lang="en-US" dirty="0" smtClean="0"/>
              <a:t>The African Plateau</a:t>
            </a:r>
            <a:endParaRPr lang="en-US" dirty="0"/>
          </a:p>
        </p:txBody>
      </p:sp>
      <p:pic>
        <p:nvPicPr>
          <p:cNvPr id="4" name="Picture 5" descr="map-Africa-Elevati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2" y="729674"/>
            <a:ext cx="522763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9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25" y="2257673"/>
            <a:ext cx="2413211" cy="2317225"/>
          </a:xfrm>
        </p:spPr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58323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81600" y="1752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Sahara Desert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114800" y="2057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Sahel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 rot="20568087">
            <a:off x="5943600" y="548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Kalahari Desert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 rot="4180612">
            <a:off x="5052219" y="5006181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Namib Desert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181600" y="12192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Libyan Desert</a:t>
            </a:r>
          </a:p>
        </p:txBody>
      </p:sp>
    </p:spTree>
    <p:extLst>
      <p:ext uri="{BB962C8B-B14F-4D97-AF65-F5344CB8AC3E}">
        <p14:creationId xmlns:p14="http://schemas.microsoft.com/office/powerpoint/2010/main" val="200176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2"/>
            <a:ext cx="8229600" cy="1143000"/>
          </a:xfrm>
        </p:spPr>
        <p:txBody>
          <a:bodyPr/>
          <a:lstStyle/>
          <a:p>
            <a:r>
              <a:rPr lang="en-US" dirty="0" smtClean="0"/>
              <a:t>The Sahara Desert</a:t>
            </a:r>
            <a:endParaRPr lang="en-US" dirty="0"/>
          </a:p>
        </p:txBody>
      </p:sp>
      <p:pic>
        <p:nvPicPr>
          <p:cNvPr id="9" name="Picture 4" descr="Sahar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1242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sert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07695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ahara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73550"/>
            <a:ext cx="3998913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1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Land becomes more arid</a:t>
            </a:r>
          </a:p>
          <a:p>
            <a:pPr lvl="1"/>
            <a:r>
              <a:rPr lang="en-US" dirty="0" smtClean="0"/>
              <a:t>Loses Water</a:t>
            </a:r>
          </a:p>
          <a:p>
            <a:pPr lvl="1"/>
            <a:r>
              <a:rPr lang="en-US" dirty="0" smtClean="0"/>
              <a:t>Loses Vegetation</a:t>
            </a:r>
          </a:p>
          <a:p>
            <a:pPr lvl="1"/>
            <a:r>
              <a:rPr lang="en-US" dirty="0" smtClean="0"/>
              <a:t>Loses Wildlife</a:t>
            </a:r>
          </a:p>
          <a:p>
            <a:r>
              <a:rPr lang="en-US" dirty="0" smtClean="0"/>
              <a:t>Poor Grazing Management</a:t>
            </a:r>
          </a:p>
          <a:p>
            <a:r>
              <a:rPr lang="en-US" dirty="0" smtClean="0"/>
              <a:t>Poor Irrigation/Water Use Practices</a:t>
            </a:r>
            <a:endParaRPr lang="en-US" dirty="0"/>
          </a:p>
        </p:txBody>
      </p:sp>
      <p:pic>
        <p:nvPicPr>
          <p:cNvPr id="5" name="Picture 6" descr="Sahara Desertificati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72545"/>
            <a:ext cx="5257800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8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40279"/>
            <a:ext cx="2500194" cy="2369409"/>
          </a:xfrm>
        </p:spPr>
        <p:txBody>
          <a:bodyPr>
            <a:normAutofit/>
          </a:bodyPr>
          <a:lstStyle/>
          <a:p>
            <a:r>
              <a:rPr lang="en-US" dirty="0" smtClean="0"/>
              <a:t>The Great Rift Valley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58323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 rot="16869597">
            <a:off x="6682582" y="3084611"/>
            <a:ext cx="1600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 </a:t>
            </a:r>
            <a:r>
              <a:rPr lang="en-US" sz="1400" b="1" dirty="0">
                <a:solidFill>
                  <a:srgbClr val="009900"/>
                </a:solidFill>
              </a:rPr>
              <a:t>Great Rift Valley</a:t>
            </a:r>
          </a:p>
        </p:txBody>
      </p:sp>
    </p:spTree>
    <p:extLst>
      <p:ext uri="{BB962C8B-B14F-4D97-AF65-F5344CB8AC3E}">
        <p14:creationId xmlns:p14="http://schemas.microsoft.com/office/powerpoint/2010/main" val="392313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429000" y="152400"/>
            <a:ext cx="541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Great Rift Valley</a:t>
            </a:r>
          </a:p>
        </p:txBody>
      </p:sp>
      <p:pic>
        <p:nvPicPr>
          <p:cNvPr id="19461" name="Picture 5" descr="Great Rift Valley-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r="2205" b="6038"/>
          <a:stretch>
            <a:fillRect/>
          </a:stretch>
        </p:blipFill>
        <p:spPr bwMode="auto">
          <a:xfrm>
            <a:off x="3886200" y="4343400"/>
            <a:ext cx="4648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map-Africa-Great Rift Valley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57200"/>
            <a:ext cx="26797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Great Rift Valley-3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5213"/>
            <a:ext cx="3048000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86200" y="3657600"/>
            <a:ext cx="48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3,000 miles long</a:t>
            </a:r>
          </a:p>
        </p:txBody>
      </p:sp>
    </p:spTree>
    <p:extLst>
      <p:ext uri="{BB962C8B-B14F-4D97-AF65-F5344CB8AC3E}">
        <p14:creationId xmlns:p14="http://schemas.microsoft.com/office/powerpoint/2010/main" val="222394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Seismic Activity in Africa</a:t>
            </a:r>
          </a:p>
        </p:txBody>
      </p:sp>
      <p:pic>
        <p:nvPicPr>
          <p:cNvPr id="4" name="Picture 7" descr="map-Africa-Seismic Hazard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79583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4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68" y="0"/>
            <a:ext cx="4519831" cy="3023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624168" cy="3077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009454"/>
            <a:ext cx="5714997" cy="1848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3023520"/>
            <a:ext cx="31750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491" y="3023520"/>
            <a:ext cx="2759509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999" y="4572000"/>
            <a:ext cx="3429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094" y="2838005"/>
            <a:ext cx="3482155" cy="23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5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46360"/>
            <a:ext cx="2726347" cy="2943447"/>
          </a:xfrm>
        </p:spPr>
        <p:txBody>
          <a:bodyPr/>
          <a:lstStyle/>
          <a:p>
            <a:r>
              <a:rPr lang="en-US" dirty="0" smtClean="0"/>
              <a:t>Africa – The Tropical Continent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831" y="452272"/>
            <a:ext cx="5713169" cy="59012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30831" y="1054419"/>
            <a:ext cx="321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Tropic of </a:t>
            </a:r>
            <a:r>
              <a:rPr lang="en-US" dirty="0">
                <a:solidFill>
                  <a:srgbClr val="000000"/>
                </a:solidFill>
              </a:rPr>
              <a:t>Cancer </a:t>
            </a:r>
            <a:r>
              <a:rPr lang="en-US" dirty="0" smtClean="0">
                <a:solidFill>
                  <a:srgbClr val="000000"/>
                </a:solidFill>
              </a:rPr>
              <a:t>23° 26’ N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4290" y="3248601"/>
            <a:ext cx="196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Equator </a:t>
            </a:r>
            <a:r>
              <a:rPr lang="en-US" dirty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°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5947" y="5244995"/>
            <a:ext cx="330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Tropic of Capricorn </a:t>
            </a:r>
            <a:r>
              <a:rPr lang="en-US" dirty="0" smtClean="0">
                <a:solidFill>
                  <a:srgbClr val="000000"/>
                </a:solidFill>
              </a:rPr>
              <a:t>23° 26’ 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430831" y="1423751"/>
            <a:ext cx="57131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30831" y="5072557"/>
            <a:ext cx="57131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0831" y="3255042"/>
            <a:ext cx="57131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8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Trade Winds</a:t>
            </a:r>
            <a:endParaRPr lang="en-US" dirty="0"/>
          </a:p>
        </p:txBody>
      </p:sp>
      <p:pic>
        <p:nvPicPr>
          <p:cNvPr id="3" name="Picture 3" descr="map-Africa-Linking WInd-Precipitation-Vegetation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824788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1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Trade Winds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831" r="29417"/>
          <a:stretch/>
        </p:blipFill>
        <p:spPr>
          <a:xfrm>
            <a:off x="441932" y="1241281"/>
            <a:ext cx="8244868" cy="53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4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10" y="1650687"/>
            <a:ext cx="2900312" cy="2752101"/>
          </a:xfrm>
        </p:spPr>
        <p:txBody>
          <a:bodyPr/>
          <a:lstStyle/>
          <a:p>
            <a:r>
              <a:rPr lang="en-US" dirty="0" smtClean="0"/>
              <a:t>Vegetation Zones</a:t>
            </a:r>
            <a:endParaRPr lang="en-US" dirty="0"/>
          </a:p>
        </p:txBody>
      </p:sp>
      <p:pic>
        <p:nvPicPr>
          <p:cNvPr id="3" name="Picture 4" descr="map-Africa-vegetation zone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50" y="151482"/>
            <a:ext cx="4965205" cy="65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9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African Savannah</a:t>
            </a:r>
            <a:br>
              <a:rPr lang="en-US" dirty="0" smtClean="0"/>
            </a:br>
            <a:r>
              <a:rPr lang="en-US" sz="3600" dirty="0" smtClean="0"/>
              <a:t>13 Million Square Miles</a:t>
            </a:r>
            <a:endParaRPr lang="en-US" dirty="0"/>
          </a:p>
        </p:txBody>
      </p:sp>
      <p:pic>
        <p:nvPicPr>
          <p:cNvPr id="3" name="Picture 8" descr="savann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33525"/>
            <a:ext cx="4953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savannah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"/>
          <a:stretch>
            <a:fillRect/>
          </a:stretch>
        </p:blipFill>
        <p:spPr bwMode="auto">
          <a:xfrm>
            <a:off x="0" y="4262676"/>
            <a:ext cx="49625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p-Africa-vegetation zones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29" y="1533525"/>
            <a:ext cx="3763937" cy="497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92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Rainforest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68202" y="4495800"/>
            <a:ext cx="5975797" cy="2362200"/>
          </a:xfrm>
        </p:spPr>
        <p:txBody>
          <a:bodyPr>
            <a:normAutofit fontScale="92500"/>
          </a:bodyPr>
          <a:lstStyle/>
          <a:p>
            <a:r>
              <a:rPr lang="en-US" dirty="0"/>
              <a:t>Annual rainfall of up to 17 ft</a:t>
            </a:r>
            <a:r>
              <a:rPr lang="en-US" dirty="0" smtClean="0"/>
              <a:t>.</a:t>
            </a:r>
          </a:p>
          <a:p>
            <a:r>
              <a:rPr lang="en-US" dirty="0"/>
              <a:t>Rapid decomposition (very humid)</a:t>
            </a:r>
            <a:r>
              <a:rPr lang="en-US" dirty="0" smtClean="0"/>
              <a:t>.</a:t>
            </a:r>
          </a:p>
          <a:p>
            <a:r>
              <a:rPr lang="en-US" dirty="0"/>
              <a:t>Covers 37 countries</a:t>
            </a:r>
            <a:r>
              <a:rPr lang="en-US" dirty="0" smtClean="0"/>
              <a:t>.</a:t>
            </a:r>
          </a:p>
          <a:p>
            <a:r>
              <a:rPr lang="en-US" dirty="0"/>
              <a:t> 15% of the land surface of </a:t>
            </a:r>
            <a:r>
              <a:rPr lang="en-US" dirty="0" smtClean="0"/>
              <a:t>Africa. </a:t>
            </a:r>
            <a:endParaRPr lang="en-US" dirty="0"/>
          </a:p>
        </p:txBody>
      </p:sp>
      <p:pic>
        <p:nvPicPr>
          <p:cNvPr id="5" name="Picture 3" descr="African rain fores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7"/>
            <a:ext cx="4148687" cy="2744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p-African rain forest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23356"/>
            <a:ext cx="33639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remlin-twins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819400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4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Mt. Kilimanjaro</a:t>
            </a:r>
            <a:br>
              <a:rPr lang="en-US" dirty="0" smtClean="0"/>
            </a:br>
            <a:r>
              <a:rPr lang="en-US" sz="3600" dirty="0" smtClean="0"/>
              <a:t>Snow on the Equator? </a:t>
            </a:r>
            <a:endParaRPr lang="en-US" dirty="0"/>
          </a:p>
        </p:txBody>
      </p:sp>
      <p:pic>
        <p:nvPicPr>
          <p:cNvPr id="4" name="Picture 5" descr="Kilimanjaro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9" y="1444079"/>
            <a:ext cx="7632141" cy="510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65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28600"/>
            <a:ext cx="558323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705600" y="2209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Nile</a:t>
            </a:r>
            <a:r>
              <a:rPr lang="en-US" sz="1600" b="1">
                <a:solidFill>
                  <a:srgbClr val="0066FF"/>
                </a:solidFill>
              </a:rPr>
              <a:t> </a:t>
            </a:r>
            <a:r>
              <a:rPr 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-1956792">
            <a:off x="5638800" y="35353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Congo River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48400" y="4724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Zambezi River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 rot="1362170">
            <a:off x="4191000" y="25146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Niger</a:t>
            </a:r>
            <a:r>
              <a:rPr lang="en-US" sz="1600" b="1">
                <a:solidFill>
                  <a:srgbClr val="0066FF"/>
                </a:solidFill>
              </a:rPr>
              <a:t> </a:t>
            </a:r>
            <a:r>
              <a:rPr 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867400" y="5638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Orange</a:t>
            </a:r>
            <a:r>
              <a:rPr lang="en-US" sz="1600" b="1">
                <a:solidFill>
                  <a:srgbClr val="0066FF"/>
                </a:solidFill>
              </a:rPr>
              <a:t> </a:t>
            </a:r>
            <a:r>
              <a:rPr 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400800" y="53340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Limpopo</a:t>
            </a:r>
            <a:r>
              <a:rPr lang="en-US" sz="1600" b="1">
                <a:solidFill>
                  <a:srgbClr val="0066FF"/>
                </a:solidFill>
              </a:rPr>
              <a:t> </a:t>
            </a:r>
            <a:r>
              <a:rPr 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486400" y="6096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Mediterranean Sea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810000" y="4495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Atlantic Ocean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315200" y="6248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Pacific Ocean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848600" y="4038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Indian </a:t>
            </a:r>
            <a:br>
              <a:rPr lang="en-US" sz="1200" b="1">
                <a:solidFill>
                  <a:srgbClr val="0066FF"/>
                </a:solidFill>
              </a:rPr>
            </a:br>
            <a:r>
              <a:rPr lang="en-US" sz="1200" b="1">
                <a:solidFill>
                  <a:srgbClr val="0066FF"/>
                </a:solidFill>
              </a:rPr>
              <a:t>Ocean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 rot="2805094">
            <a:off x="6933407" y="1905794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Red Sea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096000" y="3657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L. Victoria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324600" y="32305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L. Albert</a:t>
            </a:r>
            <a:r>
              <a:rPr lang="en-US" sz="1200" b="1">
                <a:solidFill>
                  <a:srgbClr val="0066FF"/>
                </a:solidFill>
                <a:sym typeface="Wingdings" charset="0"/>
              </a:rPr>
              <a:t>--&gt;</a:t>
            </a:r>
            <a:endParaRPr lang="en-US" sz="1200" b="1">
              <a:solidFill>
                <a:srgbClr val="0066FF"/>
              </a:solidFill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029200" y="25146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L. Chad-</a:t>
            </a:r>
            <a:r>
              <a:rPr lang="en-US" sz="1200" b="1">
                <a:solidFill>
                  <a:srgbClr val="0066FF"/>
                </a:solidFill>
                <a:sym typeface="Wingdings" charset="0"/>
              </a:rPr>
              <a:t>-&gt;</a:t>
            </a:r>
            <a:endParaRPr lang="en-US" sz="1200" b="1">
              <a:solidFill>
                <a:srgbClr val="0066FF"/>
              </a:solidFill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791200" y="4038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L. Tanganyika</a:t>
            </a:r>
            <a:r>
              <a:rPr lang="en-US" sz="1200" b="1">
                <a:solidFill>
                  <a:srgbClr val="0066FF"/>
                </a:solidFill>
                <a:sym typeface="Wingdings" charset="0"/>
              </a:rPr>
              <a:t>-&gt;</a:t>
            </a:r>
            <a:endParaRPr lang="en-US" sz="1200" b="1">
              <a:solidFill>
                <a:srgbClr val="0066FF"/>
              </a:solidFill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 rot="4012749">
            <a:off x="7673182" y="3024981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&lt;--Gulf of Aden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8077200" y="6477000"/>
            <a:ext cx="381000" cy="1524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 rot="-1672492">
            <a:off x="5943600" y="5867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Drajensburg Mts.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 rot="3720846">
            <a:off x="6834982" y="4320381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</a:rPr>
              <a:t>Ruwenzori Mts.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7010400" y="34290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>
                <a:cs typeface="Arial" charset="0"/>
              </a:rPr>
              <a:t>Δ</a:t>
            </a:r>
            <a:r>
              <a:rPr lang="en-US" sz="1200" b="1">
                <a:cs typeface="Arial" charset="0"/>
              </a:rPr>
              <a:t> </a:t>
            </a:r>
            <a:r>
              <a:rPr lang="en-US" sz="1200" b="1"/>
              <a:t>Mt. Kenya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7315200" y="3733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Mt. Kilimanjaro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5257800" y="19050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Sahara Desert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267200" y="2209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Sahel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 rot="-1031913">
            <a:off x="60198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Kalahari Desert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 rot="4180612">
            <a:off x="5158582" y="5006181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Namib Desert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5410200" y="1295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Libyan Desert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 rot="-4730403">
            <a:off x="6804819" y="2872581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 </a:t>
            </a:r>
            <a:r>
              <a:rPr lang="en-US" sz="1200" b="1">
                <a:solidFill>
                  <a:srgbClr val="009900"/>
                </a:solidFill>
              </a:rPr>
              <a:t>Great Rift Valley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 rot="-1672492">
            <a:off x="3733800" y="685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Atlas Mts.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3124200" y="1447800"/>
            <a:ext cx="1905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9900FF"/>
                </a:solidFill>
              </a:rPr>
              <a:t>Tropic of Cancer </a:t>
            </a:r>
            <a:r>
              <a:rPr lang="en-US" sz="1200" b="1" dirty="0" smtClean="0">
                <a:solidFill>
                  <a:srgbClr val="9900FF"/>
                </a:solidFill>
              </a:rPr>
              <a:t>23</a:t>
            </a:r>
            <a:r>
              <a:rPr lang="en-US" sz="1200" b="1" dirty="0" smtClean="0">
                <a:solidFill>
                  <a:srgbClr val="9900FF"/>
                </a:solidFill>
                <a:cs typeface="Arial" charset="0"/>
              </a:rPr>
              <a:t>° 26’ </a:t>
            </a:r>
            <a:r>
              <a:rPr lang="en-US" sz="1200" b="1" dirty="0">
                <a:solidFill>
                  <a:srgbClr val="9900FF"/>
                </a:solidFill>
                <a:cs typeface="Arial" charset="0"/>
              </a:rPr>
              <a:t>N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32004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9900FF"/>
                </a:solidFill>
              </a:rPr>
              <a:t>Tropic of Capricorn</a:t>
            </a:r>
            <a:br>
              <a:rPr lang="en-US" sz="1200" b="1" dirty="0">
                <a:solidFill>
                  <a:srgbClr val="9900FF"/>
                </a:solidFill>
              </a:rPr>
            </a:br>
            <a:r>
              <a:rPr lang="en-US" sz="1200" b="1" dirty="0" smtClean="0">
                <a:solidFill>
                  <a:srgbClr val="9900FF"/>
                </a:solidFill>
              </a:rPr>
              <a:t>23</a:t>
            </a:r>
            <a:r>
              <a:rPr lang="en-US" sz="1200" b="1" dirty="0" smtClean="0">
                <a:solidFill>
                  <a:srgbClr val="9900FF"/>
                </a:solidFill>
                <a:cs typeface="Arial" charset="0"/>
              </a:rPr>
              <a:t>° 26’ S</a:t>
            </a:r>
            <a:endParaRPr lang="en-US" sz="1200" b="1" dirty="0">
              <a:solidFill>
                <a:srgbClr val="9900FF"/>
              </a:solidFill>
              <a:cs typeface="Arial" charset="0"/>
            </a:endParaRP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4572000" y="1676400"/>
            <a:ext cx="41148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4800600" y="5592763"/>
            <a:ext cx="38862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3295558" y="3459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9900FF"/>
                </a:solidFill>
              </a:rPr>
              <a:t>Equator 0</a:t>
            </a:r>
            <a:r>
              <a:rPr lang="en-US" sz="1200" b="1" dirty="0">
                <a:solidFill>
                  <a:srgbClr val="9900FF"/>
                </a:solidFill>
                <a:cs typeface="Arial" charset="0"/>
              </a:rPr>
              <a:t>°</a:t>
            </a:r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4267200" y="3581400"/>
            <a:ext cx="43434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10" y="587827"/>
            <a:ext cx="3004690" cy="5592762"/>
          </a:xfrm>
        </p:spPr>
        <p:txBody>
          <a:bodyPr>
            <a:normAutofit/>
          </a:bodyPr>
          <a:lstStyle/>
          <a:p>
            <a:r>
              <a:rPr lang="en-US" dirty="0" smtClean="0"/>
              <a:t>The Complete Topography of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6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313" y="0"/>
            <a:ext cx="4935241" cy="6859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2"/>
            <a:ext cx="8229600" cy="1143000"/>
          </a:xfrm>
        </p:spPr>
        <p:txBody>
          <a:bodyPr/>
          <a:lstStyle/>
          <a:p>
            <a:r>
              <a:rPr lang="en-US" dirty="0" smtClean="0"/>
              <a:t>END!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5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313" y="0"/>
            <a:ext cx="4935241" cy="68599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683"/>
            <a:ext cx="8229600" cy="943016"/>
          </a:xfrm>
        </p:spPr>
        <p:txBody>
          <a:bodyPr/>
          <a:lstStyle/>
          <a:p>
            <a:r>
              <a:rPr lang="en-US" dirty="0" smtClean="0"/>
              <a:t>WRONG!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7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Satellite View</a:t>
            </a:r>
            <a:endParaRPr lang="en-US" dirty="0"/>
          </a:p>
        </p:txBody>
      </p:sp>
      <p:pic>
        <p:nvPicPr>
          <p:cNvPr id="5" name="Picture 40" descr="map-Africa-Satellite view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8"/>
          <a:stretch>
            <a:fillRect/>
          </a:stretch>
        </p:blipFill>
        <p:spPr bwMode="auto">
          <a:xfrm>
            <a:off x="1717807" y="1188566"/>
            <a:ext cx="5715000" cy="55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1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map-Africa-Satellite view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8"/>
          <a:stretch>
            <a:fillRect/>
          </a:stretch>
        </p:blipFill>
        <p:spPr bwMode="auto">
          <a:xfrm>
            <a:off x="2929034" y="440577"/>
            <a:ext cx="6214966" cy="59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288" y="3715823"/>
            <a:ext cx="394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Those pictures came from here!</a:t>
            </a:r>
            <a:endParaRPr lang="en-US" sz="4000" dirty="0"/>
          </a:p>
        </p:txBody>
      </p:sp>
      <p:sp>
        <p:nvSpPr>
          <p:cNvPr id="6" name="Right Arrow 5"/>
          <p:cNvSpPr/>
          <p:nvPr/>
        </p:nvSpPr>
        <p:spPr>
          <a:xfrm rot="1019384">
            <a:off x="4231902" y="4747749"/>
            <a:ext cx="1648966" cy="4522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Africa’s Size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335222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Second largest continent </a:t>
            </a:r>
            <a:r>
              <a:rPr lang="en-US" dirty="0">
                <a:sym typeface="Wingdings" charset="0"/>
              </a:rPr>
              <a:t> 11,700,000 sq. </a:t>
            </a:r>
            <a:r>
              <a:rPr lang="en-US" dirty="0">
                <a:sym typeface="Wingdings" charset="0"/>
              </a:rPr>
              <a:t>mi</a:t>
            </a:r>
            <a:r>
              <a:rPr lang="en-US" dirty="0" smtClean="0">
                <a:sym typeface="Wingdings" charset="0"/>
              </a:rPr>
              <a:t>.</a:t>
            </a:r>
          </a:p>
          <a:p>
            <a:r>
              <a:rPr lang="en-US" dirty="0"/>
              <a:t>10% of the world</a:t>
            </a:r>
            <a:r>
              <a:rPr lang="ja-JP" altLang="en-US" dirty="0"/>
              <a:t>’</a:t>
            </a:r>
            <a:r>
              <a:rPr lang="en-US" dirty="0"/>
              <a:t>s population</a:t>
            </a:r>
            <a:r>
              <a:rPr lang="en-US" dirty="0" smtClean="0"/>
              <a:t>.</a:t>
            </a:r>
          </a:p>
          <a:p>
            <a:r>
              <a:rPr lang="en-US" dirty="0"/>
              <a:t> 2 ½ times the size of the U. S.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24300" y="1600201"/>
            <a:ext cx="4762500" cy="4525963"/>
            <a:chOff x="2438400" y="1143000"/>
            <a:chExt cx="3733800" cy="3435490"/>
          </a:xfrm>
        </p:grpSpPr>
        <p:pic>
          <p:nvPicPr>
            <p:cNvPr id="7" name="Picture 5" descr="map-Africa in size relationship to other countries"/>
            <p:cNvPicPr>
              <a:picLocks noChangeAspect="1" noChangeArrowheads="1"/>
            </p:cNvPicPr>
            <p:nvPr/>
          </p:nvPicPr>
          <p:blipFill>
            <a:blip r:embed="rId2"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676400"/>
              <a:ext cx="2624138" cy="2895600"/>
            </a:xfrm>
            <a:prstGeom prst="rect">
              <a:avLst/>
            </a:prstGeom>
            <a:noFill/>
            <a:ln w="9525">
              <a:solidFill>
                <a:srgbClr val="FF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457200" cy="2414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5</a:t>
              </a:r>
              <a:br>
                <a:rPr lang="en-US" b="1" dirty="0">
                  <a:solidFill>
                    <a:srgbClr val="FFFFFF"/>
                  </a:solidFill>
                </a:rPr>
              </a:br>
              <a:r>
                <a:rPr lang="en-US" b="1" dirty="0">
                  <a:solidFill>
                    <a:srgbClr val="FFFFFF"/>
                  </a:solidFill>
                </a:rPr>
                <a:t>0</a:t>
              </a:r>
              <a:br>
                <a:rPr lang="en-US" b="1" dirty="0">
                  <a:solidFill>
                    <a:srgbClr val="FFFFFF"/>
                  </a:solidFill>
                </a:rPr>
              </a:br>
              <a:r>
                <a:rPr lang="en-US" b="1" dirty="0">
                  <a:solidFill>
                    <a:srgbClr val="FFFFFF"/>
                  </a:solidFill>
                </a:rPr>
                <a:t>0</a:t>
              </a:r>
              <a:br>
                <a:rPr lang="en-US" b="1" dirty="0">
                  <a:solidFill>
                    <a:srgbClr val="FFFFFF"/>
                  </a:solidFill>
                </a:rPr>
              </a:br>
              <a:r>
                <a:rPr lang="en-US" b="1" dirty="0">
                  <a:solidFill>
                    <a:srgbClr val="FFFFFF"/>
                  </a:solidFill>
                </a:rPr>
                <a:t>0</a:t>
              </a:r>
              <a:br>
                <a:rPr lang="en-US" b="1" dirty="0">
                  <a:solidFill>
                    <a:srgbClr val="FFFFFF"/>
                  </a:solidFill>
                </a:rPr>
              </a:br>
              <a:endParaRPr lang="en-US" b="1" dirty="0">
                <a:solidFill>
                  <a:srgbClr val="FFFFFF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M</a:t>
              </a:r>
              <a:br>
                <a:rPr lang="en-US" b="1" dirty="0">
                  <a:solidFill>
                    <a:srgbClr val="FFFFFF"/>
                  </a:solidFill>
                </a:rPr>
              </a:br>
              <a:r>
                <a:rPr lang="en-US" b="1" dirty="0">
                  <a:solidFill>
                    <a:srgbClr val="FFFFFF"/>
                  </a:solidFill>
                </a:rPr>
                <a:t>I</a:t>
              </a:r>
              <a:br>
                <a:rPr lang="en-US" b="1" dirty="0">
                  <a:solidFill>
                    <a:srgbClr val="FFFFFF"/>
                  </a:solidFill>
                </a:rPr>
              </a:br>
              <a:r>
                <a:rPr lang="en-US" b="1" dirty="0">
                  <a:solidFill>
                    <a:srgbClr val="FFFFFF"/>
                  </a:solidFill>
                </a:rPr>
                <a:t>L</a:t>
              </a:r>
              <a:br>
                <a:rPr lang="en-US" b="1" dirty="0">
                  <a:solidFill>
                    <a:srgbClr val="FFFFFF"/>
                  </a:solidFill>
                </a:rPr>
              </a:br>
              <a:r>
                <a:rPr lang="en-US" b="1" dirty="0">
                  <a:solidFill>
                    <a:srgbClr val="FFFFFF"/>
                  </a:solidFill>
                </a:rPr>
                <a:t>E</a:t>
              </a:r>
              <a:br>
                <a:rPr lang="en-US" b="1" dirty="0">
                  <a:solidFill>
                    <a:srgbClr val="FFFFFF"/>
                  </a:solidFill>
                </a:rPr>
              </a:br>
              <a:r>
                <a:rPr lang="en-US" b="1" dirty="0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667000" y="4091223"/>
              <a:ext cx="0" cy="48726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2667000" y="1295400"/>
              <a:ext cx="0" cy="2286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791615" y="1143000"/>
              <a:ext cx="1516653" cy="297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4 6 0 0    M I L E S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5715000" y="1295400"/>
              <a:ext cx="45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 flipV="1">
              <a:off x="3124200" y="1295400"/>
              <a:ext cx="45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365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44" y="2414228"/>
            <a:ext cx="2726347" cy="1760583"/>
          </a:xfrm>
        </p:spPr>
        <p:txBody>
          <a:bodyPr>
            <a:normAutofit/>
          </a:bodyPr>
          <a:lstStyle/>
          <a:p>
            <a:r>
              <a:rPr lang="en-US" dirty="0" smtClean="0"/>
              <a:t>Bodies of Water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28600"/>
            <a:ext cx="558323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77000" y="2209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Nile</a:t>
            </a:r>
            <a:r>
              <a:rPr lang="en-US" sz="1600" b="1">
                <a:solidFill>
                  <a:srgbClr val="0066FF"/>
                </a:solidFill>
              </a:rPr>
              <a:t> </a:t>
            </a:r>
            <a:r>
              <a:rPr 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9643208">
            <a:off x="5486400" y="34591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Congo River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19800" y="4724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Zambezi River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362170">
            <a:off x="3962400" y="25146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Niger</a:t>
            </a:r>
            <a:r>
              <a:rPr lang="en-US" sz="1600" b="1">
                <a:solidFill>
                  <a:srgbClr val="0066FF"/>
                </a:solidFill>
              </a:rPr>
              <a:t> </a:t>
            </a:r>
            <a:r>
              <a:rPr 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638800" y="5638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Orange</a:t>
            </a:r>
            <a:r>
              <a:rPr lang="en-US" sz="1600" b="1">
                <a:solidFill>
                  <a:srgbClr val="0066FF"/>
                </a:solidFill>
              </a:rPr>
              <a:t> </a:t>
            </a:r>
            <a:r>
              <a:rPr 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72200" y="53340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Limpopo</a:t>
            </a:r>
            <a:r>
              <a:rPr lang="en-US" sz="1600" b="1">
                <a:solidFill>
                  <a:srgbClr val="0066FF"/>
                </a:solidFill>
              </a:rPr>
              <a:t> </a:t>
            </a:r>
            <a:r>
              <a:rPr lang="en-US" sz="1200" b="1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57800" y="563563"/>
            <a:ext cx="205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Mediterranean Sea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581400" y="4495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Atlantic Ocean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086600" y="6248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Pacific Ocean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467600" y="4038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Indian Ocean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 rot="2805094">
            <a:off x="6704807" y="1905794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Red Sea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400800" y="3657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L. Victoria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096000" y="3276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L. Albert</a:t>
            </a:r>
            <a:r>
              <a:rPr lang="en-US" sz="1200" b="1">
                <a:solidFill>
                  <a:srgbClr val="0066FF"/>
                </a:solidFill>
                <a:sym typeface="Wingdings" charset="0"/>
              </a:rPr>
              <a:t>--&gt;</a:t>
            </a:r>
            <a:endParaRPr lang="en-US" sz="1200" b="1">
              <a:solidFill>
                <a:srgbClr val="0066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800600" y="25146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L. Chad-</a:t>
            </a:r>
            <a:r>
              <a:rPr lang="en-US" sz="1200" b="1">
                <a:solidFill>
                  <a:srgbClr val="0066FF"/>
                </a:solidFill>
                <a:sym typeface="Wingdings" charset="0"/>
              </a:rPr>
              <a:t>-&gt;</a:t>
            </a:r>
            <a:endParaRPr lang="en-US" sz="1200" b="1">
              <a:solidFill>
                <a:srgbClr val="0066FF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562600" y="4038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L. Tanganyika</a:t>
            </a:r>
            <a:r>
              <a:rPr lang="en-US" sz="1200" b="1">
                <a:solidFill>
                  <a:srgbClr val="0066FF"/>
                </a:solidFill>
                <a:sym typeface="Wingdings" charset="0"/>
              </a:rPr>
              <a:t>-&gt;</a:t>
            </a:r>
            <a:endParaRPr lang="en-US" sz="1200" b="1">
              <a:solidFill>
                <a:srgbClr val="0066FF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 rot="4012749">
            <a:off x="7444582" y="3024981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FF"/>
                </a:solidFill>
              </a:rPr>
              <a:t>&lt;--Gulf of Aden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848600" y="6477000"/>
            <a:ext cx="381000" cy="1524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21424"/>
          </a:xfrm>
        </p:spPr>
        <p:txBody>
          <a:bodyPr>
            <a:normAutofit fontScale="90000"/>
          </a:bodyPr>
          <a:lstStyle/>
          <a:p>
            <a:r>
              <a:rPr lang="en-US" dirty="0"/>
              <a:t>The Mighty Nile River:</a:t>
            </a:r>
            <a:br>
              <a:rPr lang="en-US" dirty="0"/>
            </a:br>
            <a:r>
              <a:rPr lang="ja-JP" altLang="en-US" dirty="0"/>
              <a:t>“</a:t>
            </a:r>
            <a:r>
              <a:rPr lang="en-US" dirty="0"/>
              <a:t>Longest River in the World</a:t>
            </a:r>
            <a:r>
              <a:rPr lang="ja-JP" altLang="en-US" dirty="0"/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The Mighty Nile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/>
          <a:stretch>
            <a:fillRect/>
          </a:stretch>
        </p:blipFill>
        <p:spPr bwMode="auto">
          <a:xfrm>
            <a:off x="1460053" y="1548160"/>
            <a:ext cx="6594495" cy="5288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01887" y="2974554"/>
            <a:ext cx="1333736" cy="4005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 flipV="1">
            <a:off x="3062568" y="2974554"/>
            <a:ext cx="642648" cy="2690876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2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36"/>
            <a:ext cx="8229600" cy="1143000"/>
          </a:xfrm>
        </p:spPr>
        <p:txBody>
          <a:bodyPr/>
          <a:lstStyle/>
          <a:p>
            <a:r>
              <a:rPr lang="en-US" dirty="0" smtClean="0"/>
              <a:t>The Congo River Basin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14"/>
            <a:ext cx="3335222" cy="2226711"/>
          </a:xfrm>
        </p:spPr>
        <p:txBody>
          <a:bodyPr>
            <a:normAutofit fontScale="92500"/>
          </a:bodyPr>
          <a:lstStyle/>
          <a:p>
            <a:r>
              <a:rPr lang="en-US" dirty="0"/>
              <a:t>Covers 12% of the</a:t>
            </a:r>
            <a:br>
              <a:rPr lang="en-US" dirty="0"/>
            </a:br>
            <a:r>
              <a:rPr lang="en-US" dirty="0"/>
              <a:t>continent.</a:t>
            </a:r>
          </a:p>
          <a:p>
            <a:r>
              <a:rPr lang="en-US" dirty="0"/>
              <a:t>Extends over 9</a:t>
            </a:r>
            <a:br>
              <a:rPr lang="en-US" dirty="0"/>
            </a:br>
            <a:r>
              <a:rPr lang="en-US" dirty="0"/>
              <a:t>countries.</a:t>
            </a:r>
          </a:p>
          <a:p>
            <a:endParaRPr lang="en-US" b="1" dirty="0" smtClean="0">
              <a:solidFill>
                <a:srgbClr val="FF9933"/>
              </a:solidFill>
              <a:latin typeface="Comic Sans MS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84" y="3297864"/>
            <a:ext cx="5553811" cy="356013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58590" y="1195814"/>
            <a:ext cx="3335222" cy="223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2,720 miles long.</a:t>
            </a:r>
          </a:p>
          <a:p>
            <a:r>
              <a:rPr lang="en-US" dirty="0" smtClean="0"/>
              <a:t>Home to an entire network of rivers.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399</Words>
  <Application>Microsoft Macintosh PowerPoint</Application>
  <PresentationFormat>On-screen Show (4:3)</PresentationFormat>
  <Paragraphs>112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African Geography</vt:lpstr>
      <vt:lpstr>PowerPoint Presentation</vt:lpstr>
      <vt:lpstr>WRONG!</vt:lpstr>
      <vt:lpstr>A Satellite View</vt:lpstr>
      <vt:lpstr>PowerPoint Presentation</vt:lpstr>
      <vt:lpstr>Africa’s Size</vt:lpstr>
      <vt:lpstr>Bodies of Water</vt:lpstr>
      <vt:lpstr>The Mighty Nile River: “Longest River in the World” </vt:lpstr>
      <vt:lpstr>The Congo River Basin</vt:lpstr>
      <vt:lpstr>The Niger River Basin</vt:lpstr>
      <vt:lpstr>Hydroelectric Power</vt:lpstr>
      <vt:lpstr>Mountains and Peaks</vt:lpstr>
      <vt:lpstr>The African Plateau</vt:lpstr>
      <vt:lpstr>Deserts</vt:lpstr>
      <vt:lpstr>The Sahara Desert</vt:lpstr>
      <vt:lpstr>Desertification</vt:lpstr>
      <vt:lpstr>The Great Rift Valley</vt:lpstr>
      <vt:lpstr>PowerPoint Presentation</vt:lpstr>
      <vt:lpstr>Seismic Activity in Africa</vt:lpstr>
      <vt:lpstr>Africa – The Tropical Continent</vt:lpstr>
      <vt:lpstr>African Trade Winds</vt:lpstr>
      <vt:lpstr>African Trade Winds</vt:lpstr>
      <vt:lpstr>Vegetation Zones</vt:lpstr>
      <vt:lpstr>The African Savannah 13 Million Square Miles</vt:lpstr>
      <vt:lpstr>African Rainforest</vt:lpstr>
      <vt:lpstr>Mt. Kilimanjaro Snow on the Equator? </vt:lpstr>
      <vt:lpstr>The Complete Topography of Africa</vt:lpstr>
      <vt:lpstr>END!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Geography</dc:title>
  <dc:creator>James</dc:creator>
  <cp:lastModifiedBy>James</cp:lastModifiedBy>
  <cp:revision>10</cp:revision>
  <dcterms:created xsi:type="dcterms:W3CDTF">2014-08-24T19:38:16Z</dcterms:created>
  <dcterms:modified xsi:type="dcterms:W3CDTF">2014-08-24T21:26:45Z</dcterms:modified>
</cp:coreProperties>
</file>