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2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CD6A-6A4A-564E-AFD1-0A697783628A}" type="datetimeFigureOut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5B4C-A9B1-C74D-BC65-DAF379D7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6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CD6A-6A4A-564E-AFD1-0A697783628A}" type="datetimeFigureOut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5B4C-A9B1-C74D-BC65-DAF379D7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4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CD6A-6A4A-564E-AFD1-0A697783628A}" type="datetimeFigureOut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5B4C-A9B1-C74D-BC65-DAF379D7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CD6A-6A4A-564E-AFD1-0A697783628A}" type="datetimeFigureOut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5B4C-A9B1-C74D-BC65-DAF379D7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4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CD6A-6A4A-564E-AFD1-0A697783628A}" type="datetimeFigureOut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5B4C-A9B1-C74D-BC65-DAF379D7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7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CD6A-6A4A-564E-AFD1-0A697783628A}" type="datetimeFigureOut">
              <a:rPr lang="en-US" smtClean="0"/>
              <a:t>8/24/14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5B4C-A9B1-C74D-BC65-DAF379D7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8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CD6A-6A4A-564E-AFD1-0A697783628A}" type="datetimeFigureOut">
              <a:rPr lang="en-US" smtClean="0"/>
              <a:t>8/24/14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5B4C-A9B1-C74D-BC65-DAF379D7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1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CD6A-6A4A-564E-AFD1-0A697783628A}" type="datetimeFigureOut">
              <a:rPr lang="en-US" smtClean="0"/>
              <a:t>8/24/14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5B4C-A9B1-C74D-BC65-DAF379D7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7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CD6A-6A4A-564E-AFD1-0A697783628A}" type="datetimeFigureOut">
              <a:rPr lang="en-US" smtClean="0"/>
              <a:t>8/24/14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5B4C-A9B1-C74D-BC65-DAF379D7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2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CD6A-6A4A-564E-AFD1-0A697783628A}" type="datetimeFigureOut">
              <a:rPr lang="en-US" smtClean="0"/>
              <a:t>8/24/14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5B4C-A9B1-C74D-BC65-DAF379D7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6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CD6A-6A4A-564E-AFD1-0A697783628A}" type="datetimeFigureOut">
              <a:rPr lang="en-US" smtClean="0"/>
              <a:t>8/24/14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5B4C-A9B1-C74D-BC65-DAF379D7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6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5CD6A-6A4A-564E-AFD1-0A697783628A}" type="datetimeFigureOut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75B4C-A9B1-C74D-BC65-DAF379D7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46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23"/>
            <a:ext cx="7772400" cy="1117377"/>
          </a:xfrm>
        </p:spPr>
        <p:txBody>
          <a:bodyPr/>
          <a:lstStyle/>
          <a:p>
            <a:r>
              <a:rPr lang="en-US" dirty="0" smtClean="0"/>
              <a:t>Traditional African Society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583" y="5834446"/>
            <a:ext cx="3516798" cy="845255"/>
          </a:xfrm>
        </p:spPr>
        <p:txBody>
          <a:bodyPr/>
          <a:lstStyle/>
          <a:p>
            <a:r>
              <a:rPr lang="en-US" dirty="0" smtClean="0"/>
              <a:t>Mr. </a:t>
            </a:r>
            <a:r>
              <a:rPr lang="en-US" dirty="0" err="1" smtClean="0"/>
              <a:t>Jobb</a:t>
            </a:r>
            <a:endParaRPr lang="en-US" dirty="0"/>
          </a:p>
        </p:txBody>
      </p:sp>
      <p:pic>
        <p:nvPicPr>
          <p:cNvPr id="4" name="Picture 15" descr="Kenya_Dancers"/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4" r="7532" b="7733"/>
          <a:stretch>
            <a:fillRect/>
          </a:stretch>
        </p:blipFill>
        <p:spPr>
          <a:xfrm>
            <a:off x="4094163" y="1600200"/>
            <a:ext cx="2001837" cy="3833813"/>
          </a:xfrm>
          <a:prstGeom prst="rect">
            <a:avLst/>
          </a:prstGeom>
          <a:noFill/>
          <a:ln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11" descr="mudhut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r="4347" b="14224"/>
          <a:stretch>
            <a:fillRect/>
          </a:stretch>
        </p:blipFill>
        <p:spPr>
          <a:xfrm>
            <a:off x="685800" y="990600"/>
            <a:ext cx="3251200" cy="2058988"/>
          </a:xfrm>
          <a:prstGeom prst="rect">
            <a:avLst/>
          </a:prstGeom>
          <a:noFill/>
          <a:ln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16" descr="EthiopianBOy"/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" t="5415" r="7182" b="6129"/>
          <a:stretch>
            <a:fillRect/>
          </a:stretch>
        </p:blipFill>
        <p:spPr>
          <a:xfrm>
            <a:off x="1600200" y="2743200"/>
            <a:ext cx="1893888" cy="3200400"/>
          </a:xfrm>
          <a:prstGeom prst="rect">
            <a:avLst/>
          </a:prstGeom>
          <a:noFill/>
          <a:ln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18" descr="fon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" t="11111" r="8109" b="6837"/>
          <a:stretch>
            <a:fillRect/>
          </a:stretch>
        </p:blipFill>
        <p:spPr bwMode="auto">
          <a:xfrm>
            <a:off x="6096000" y="4267200"/>
            <a:ext cx="2514600" cy="18288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ribalPict-1"/>
          <p:cNvPicPr>
            <a:picLocks noChangeAspect="1" noChangeArrowheads="1"/>
          </p:cNvPicPr>
          <p:nvPr/>
        </p:nvPicPr>
        <p:blipFill>
          <a:blip r:embed="rId6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5051" r="2721" b="4034"/>
          <a:stretch>
            <a:fillRect/>
          </a:stretch>
        </p:blipFill>
        <p:spPr>
          <a:xfrm>
            <a:off x="6246813" y="1143000"/>
            <a:ext cx="2155825" cy="3276600"/>
          </a:xfrm>
          <a:prstGeom prst="rect">
            <a:avLst/>
          </a:prstGeom>
          <a:noFill/>
          <a:ln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76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8062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Subordinate to men</a:t>
            </a:r>
          </a:p>
          <a:p>
            <a:r>
              <a:rPr lang="en-US" dirty="0" smtClean="0"/>
              <a:t>Work in field</a:t>
            </a:r>
          </a:p>
          <a:p>
            <a:r>
              <a:rPr lang="en-US" dirty="0" smtClean="0"/>
              <a:t>Sometimes merchants</a:t>
            </a:r>
          </a:p>
          <a:p>
            <a:r>
              <a:rPr lang="en-US" dirty="0" smtClean="0"/>
              <a:t>Could inherit property</a:t>
            </a:r>
          </a:p>
          <a:p>
            <a:r>
              <a:rPr lang="en-US" dirty="0" smtClean="0"/>
              <a:t>Husband normally moved to wife’s house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001" y="1417638"/>
            <a:ext cx="3815799" cy="523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52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Children raised by mother until age 6</a:t>
            </a:r>
          </a:p>
          <a:p>
            <a:r>
              <a:rPr lang="en-US" dirty="0" smtClean="0"/>
              <a:t>House of Men</a:t>
            </a:r>
          </a:p>
          <a:p>
            <a:pPr lvl="1"/>
            <a:r>
              <a:rPr lang="en-US" dirty="0" smtClean="0"/>
              <a:t>Boys learn from fathers</a:t>
            </a:r>
          </a:p>
          <a:p>
            <a:pPr lvl="1"/>
            <a:r>
              <a:rPr lang="en-US" dirty="0" smtClean="0"/>
              <a:t>Hunt, fish, grow plants, clear fields</a:t>
            </a:r>
          </a:p>
          <a:p>
            <a:r>
              <a:rPr lang="en-US" dirty="0" smtClean="0"/>
              <a:t>House of Women</a:t>
            </a:r>
          </a:p>
          <a:p>
            <a:pPr lvl="1"/>
            <a:r>
              <a:rPr lang="en-US" dirty="0" smtClean="0"/>
              <a:t>Girls learn from mothers</a:t>
            </a:r>
          </a:p>
          <a:p>
            <a:pPr lvl="1"/>
            <a:r>
              <a:rPr lang="en-US" dirty="0" smtClean="0"/>
              <a:t>Care for home, work fields, become good wives and mothers, preparation for marriage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51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of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00665" cy="4525963"/>
          </a:xfrm>
        </p:spPr>
        <p:txBody>
          <a:bodyPr/>
          <a:lstStyle/>
          <a:p>
            <a:r>
              <a:rPr lang="en-US" dirty="0" smtClean="0"/>
              <a:t>Puberty = transition to full community member</a:t>
            </a:r>
          </a:p>
          <a:p>
            <a:pPr lvl="1"/>
            <a:r>
              <a:rPr lang="en-US" dirty="0" smtClean="0"/>
              <a:t>Ritual where child symbolically dies and is reborn</a:t>
            </a:r>
          </a:p>
          <a:p>
            <a:pPr lvl="1"/>
            <a:r>
              <a:rPr lang="en-US" dirty="0" smtClean="0"/>
              <a:t>It takes a village</a:t>
            </a:r>
            <a:endParaRPr lang="en-US" dirty="0"/>
          </a:p>
        </p:txBody>
      </p:sp>
      <p:pic>
        <p:nvPicPr>
          <p:cNvPr id="4" name="Picture 3" descr="Kisokolo_Mask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4626" y="1417638"/>
            <a:ext cx="3301698" cy="5127814"/>
          </a:xfrm>
          <a:prstGeom prst="rect">
            <a:avLst/>
          </a:prstGeom>
          <a:noFill/>
          <a:ln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771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7463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Common throughout world</a:t>
            </a:r>
          </a:p>
          <a:p>
            <a:pPr lvl="1"/>
            <a:r>
              <a:rPr lang="en-US" dirty="0" smtClean="0"/>
              <a:t>War captives, debtors, criminals </a:t>
            </a:r>
          </a:p>
          <a:p>
            <a:r>
              <a:rPr lang="en-US" dirty="0" smtClean="0"/>
              <a:t>Berbers raided and traded</a:t>
            </a:r>
          </a:p>
          <a:p>
            <a:r>
              <a:rPr lang="en-US" dirty="0" smtClean="0"/>
              <a:t>Life difficult</a:t>
            </a:r>
          </a:p>
          <a:p>
            <a:pPr lvl="1"/>
            <a:r>
              <a:rPr lang="en-US" dirty="0" smtClean="0"/>
              <a:t>Farm slaves</a:t>
            </a:r>
          </a:p>
          <a:p>
            <a:pPr lvl="1"/>
            <a:r>
              <a:rPr lang="en-US" dirty="0" smtClean="0"/>
              <a:t>Soldiers</a:t>
            </a:r>
          </a:p>
          <a:p>
            <a:pPr lvl="1"/>
            <a:r>
              <a:rPr lang="en-US" dirty="0" smtClean="0"/>
              <a:t>Domestic servants</a:t>
            </a:r>
          </a:p>
          <a:p>
            <a:r>
              <a:rPr lang="en-US" dirty="0" smtClean="0"/>
              <a:t>Could become trusted servants respected for knowledge/skills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830" y="1417638"/>
            <a:ext cx="4097780" cy="2760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830" y="3998997"/>
            <a:ext cx="4097780" cy="257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66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Animism</a:t>
            </a:r>
          </a:p>
          <a:p>
            <a:pPr lvl="1"/>
            <a:r>
              <a:rPr lang="en-US" dirty="0" smtClean="0"/>
              <a:t>One supreme being</a:t>
            </a:r>
          </a:p>
          <a:p>
            <a:pPr lvl="1"/>
            <a:r>
              <a:rPr lang="en-US" dirty="0" smtClean="0"/>
              <a:t>World of spirits (good and bad) in all things</a:t>
            </a:r>
          </a:p>
          <a:p>
            <a:pPr lvl="1"/>
            <a:r>
              <a:rPr lang="en-US" dirty="0" smtClean="0"/>
              <a:t>Ancestor veneration </a:t>
            </a:r>
          </a:p>
          <a:p>
            <a:pPr lvl="1"/>
            <a:r>
              <a:rPr lang="en-US" dirty="0" smtClean="0"/>
              <a:t>Rituals to worship</a:t>
            </a:r>
          </a:p>
          <a:p>
            <a:pPr lvl="1"/>
            <a:r>
              <a:rPr lang="en-US" dirty="0" smtClean="0"/>
              <a:t>Belief in magic, charms, fetishes</a:t>
            </a:r>
          </a:p>
          <a:p>
            <a:pPr lvl="1"/>
            <a:r>
              <a:rPr lang="en-US" dirty="0" smtClean="0"/>
              <a:t>Diviner – the mediator between God and tribe</a:t>
            </a:r>
          </a:p>
          <a:p>
            <a:r>
              <a:rPr lang="en-US" dirty="0" smtClean="0"/>
              <a:t>Islam </a:t>
            </a:r>
          </a:p>
          <a:p>
            <a:pPr lvl="1"/>
            <a:r>
              <a:rPr lang="en-US" dirty="0" smtClean="0"/>
              <a:t>25% </a:t>
            </a:r>
          </a:p>
          <a:p>
            <a:r>
              <a:rPr lang="en-US" dirty="0" smtClean="0"/>
              <a:t>Christianity</a:t>
            </a:r>
          </a:p>
          <a:p>
            <a:pPr lvl="1"/>
            <a:r>
              <a:rPr lang="en-US" dirty="0" smtClean="0"/>
              <a:t>20%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078" y="4226998"/>
            <a:ext cx="4032690" cy="249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Diviner (Shaman) </a:t>
            </a:r>
            <a:endParaRPr lang="en-US" dirty="0"/>
          </a:p>
        </p:txBody>
      </p:sp>
      <p:pic>
        <p:nvPicPr>
          <p:cNvPr id="4" name="Picture 6" descr="Diviner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1014" y="1417638"/>
            <a:ext cx="2406650" cy="5167312"/>
          </a:xfrm>
          <a:noFill/>
          <a:ln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251" y="1417638"/>
            <a:ext cx="2692556" cy="52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79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of the Spirits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5619" y="5867400"/>
            <a:ext cx="3712954" cy="94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Dogon</a:t>
            </a:r>
            <a:r>
              <a:rPr lang="en-US" dirty="0" smtClean="0"/>
              <a:t> “Spirit House” </a:t>
            </a:r>
            <a:endParaRPr lang="en-US" dirty="0"/>
          </a:p>
        </p:txBody>
      </p:sp>
      <p:pic>
        <p:nvPicPr>
          <p:cNvPr id="4" name="Picture 7" descr="Dogon-Spirit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2763" y="1341438"/>
            <a:ext cx="3113087" cy="4525962"/>
          </a:xfrm>
          <a:prstGeom prst="rect">
            <a:avLst/>
          </a:prstGeom>
          <a:noFill/>
          <a:ln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23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Ancestor Idols</a:t>
            </a:r>
            <a:endParaRPr lang="en-US" dirty="0"/>
          </a:p>
        </p:txBody>
      </p:sp>
      <p:pic>
        <p:nvPicPr>
          <p:cNvPr id="5" name="Picture 6" descr="PowerFigure-male-Zaire-late19x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493838"/>
            <a:ext cx="2514600" cy="4525962"/>
          </a:xfrm>
          <a:prstGeom prst="rect">
            <a:avLst/>
          </a:prstGeom>
          <a:noFill/>
          <a:ln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10" descr="Yoruba_Twins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057400"/>
            <a:ext cx="4038600" cy="3567113"/>
          </a:xfrm>
          <a:prstGeom prst="rect">
            <a:avLst/>
          </a:prstGeom>
          <a:noFill/>
          <a:ln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452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Fetishes</a:t>
            </a:r>
            <a:endParaRPr lang="en-US" dirty="0"/>
          </a:p>
        </p:txBody>
      </p:sp>
      <p:pic>
        <p:nvPicPr>
          <p:cNvPr id="3" name="Picture 5" descr="Nigerian_War_Fetish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83191"/>
            <a:ext cx="3442185" cy="2492677"/>
          </a:xfrm>
          <a:prstGeom prst="rect">
            <a:avLst/>
          </a:prstGeom>
          <a:noFill/>
          <a:ln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5" descr="Bakongo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9385" y="1183191"/>
            <a:ext cx="2546057" cy="3395140"/>
          </a:xfrm>
          <a:prstGeom prst="rect">
            <a:avLst/>
          </a:prstGeom>
          <a:noFill/>
          <a:ln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9" descr="Bakongo21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5442" y="1153913"/>
            <a:ext cx="2546057" cy="3395140"/>
          </a:xfrm>
          <a:prstGeom prst="rect">
            <a:avLst/>
          </a:prstGeom>
          <a:noFill/>
          <a:ln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3" descr="Rubbing_Orac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458" y="3675868"/>
            <a:ext cx="3415815" cy="2948987"/>
          </a:xfrm>
          <a:prstGeom prst="rect">
            <a:avLst/>
          </a:prstGeom>
          <a:noFill/>
          <a:ln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873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27463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Often tied to religion</a:t>
            </a:r>
          </a:p>
          <a:p>
            <a:r>
              <a:rPr lang="en-US" dirty="0" smtClean="0"/>
              <a:t>Many types</a:t>
            </a:r>
          </a:p>
          <a:p>
            <a:pPr lvl="1"/>
            <a:r>
              <a:rPr lang="en-US" dirty="0" smtClean="0"/>
              <a:t>Rock painting (scenes from life) </a:t>
            </a:r>
          </a:p>
          <a:p>
            <a:pPr lvl="1"/>
            <a:r>
              <a:rPr lang="en-US" dirty="0" smtClean="0"/>
              <a:t>Wood carvings (masks, statues – gods, spirits, ancestors) </a:t>
            </a:r>
          </a:p>
          <a:p>
            <a:pPr lvl="2"/>
            <a:r>
              <a:rPr lang="en-US" dirty="0" smtClean="0"/>
              <a:t>Believed to embody the spirits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064" y="1417638"/>
            <a:ext cx="3698736" cy="506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5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Disclaimer: Africa does NOT look like this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680" y="1444136"/>
            <a:ext cx="5994852" cy="50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47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92262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Music and dance</a:t>
            </a:r>
          </a:p>
          <a:p>
            <a:pPr lvl="1"/>
            <a:r>
              <a:rPr lang="en-US" dirty="0" smtClean="0"/>
              <a:t>Religious and ritual purposes</a:t>
            </a:r>
          </a:p>
          <a:p>
            <a:pPr lvl="1"/>
            <a:r>
              <a:rPr lang="en-US" dirty="0" smtClean="0"/>
              <a:t>Heavily influenced Western music </a:t>
            </a:r>
          </a:p>
          <a:p>
            <a:pPr lvl="1"/>
            <a:r>
              <a:rPr lang="en-US" dirty="0" smtClean="0"/>
              <a:t>Social purpose</a:t>
            </a:r>
          </a:p>
          <a:p>
            <a:pPr lvl="2"/>
            <a:r>
              <a:rPr lang="en-US" dirty="0" smtClean="0"/>
              <a:t>Pass on history and traditions</a:t>
            </a:r>
          </a:p>
          <a:p>
            <a:r>
              <a:rPr lang="en-US" dirty="0" smtClean="0"/>
              <a:t>Storytelling </a:t>
            </a:r>
          </a:p>
          <a:p>
            <a:r>
              <a:rPr lang="en-US" dirty="0" smtClean="0"/>
              <a:t>Jewelry </a:t>
            </a:r>
          </a:p>
          <a:p>
            <a:pPr lvl="1"/>
            <a:r>
              <a:rPr lang="en-US" dirty="0" smtClean="0"/>
              <a:t>Tell story, social symbol, cultural affiliation, rituals, weddings, money </a:t>
            </a:r>
          </a:p>
          <a:p>
            <a:pPr lvl="1"/>
            <a:r>
              <a:rPr lang="en-US" dirty="0" smtClean="0"/>
              <a:t>Uganda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587" y="1600200"/>
            <a:ext cx="3746213" cy="262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45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 Paintings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922095"/>
            <a:ext cx="8228915" cy="390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3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08" y="1220668"/>
            <a:ext cx="6888928" cy="545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93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and Dance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57" y="1417638"/>
            <a:ext cx="4468856" cy="2958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830" y="3165899"/>
            <a:ext cx="4226998" cy="317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97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Jewelry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364" y="3983467"/>
            <a:ext cx="2648426" cy="2648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364" y="1301896"/>
            <a:ext cx="3507436" cy="2520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24" y="2017826"/>
            <a:ext cx="4081557" cy="408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9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045" y="274637"/>
            <a:ext cx="2065283" cy="6248508"/>
          </a:xfrm>
        </p:spPr>
        <p:txBody>
          <a:bodyPr/>
          <a:lstStyle/>
          <a:p>
            <a:r>
              <a:rPr lang="en-US" dirty="0" smtClean="0"/>
              <a:t>It looks more like this</a:t>
            </a:r>
            <a:endParaRPr lang="en-US" dirty="0"/>
          </a:p>
        </p:txBody>
      </p:sp>
      <p:pic>
        <p:nvPicPr>
          <p:cNvPr id="5" name="Picture 4" descr="Africa Tribal 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92" y="0"/>
            <a:ext cx="666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14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Trade played a massive role in spreading culture. </a:t>
            </a:r>
          </a:p>
          <a:p>
            <a:pPr lvl="1"/>
            <a:r>
              <a:rPr lang="en-US" dirty="0" smtClean="0"/>
              <a:t>Kush (iron, ivory, gold, ebony, slaves) </a:t>
            </a:r>
          </a:p>
          <a:p>
            <a:pPr lvl="1"/>
            <a:r>
              <a:rPr lang="en-US" dirty="0" smtClean="0"/>
              <a:t>Ghana (iron, gold, ivory, ostrich feathers, hides, slaves) </a:t>
            </a:r>
          </a:p>
          <a:p>
            <a:pPr lvl="1"/>
            <a:r>
              <a:rPr lang="en-US" dirty="0" smtClean="0"/>
              <a:t>Axum (ivory, frankincense, myrrh, slaves) </a:t>
            </a:r>
          </a:p>
          <a:p>
            <a:pPr lvl="1"/>
            <a:r>
              <a:rPr lang="en-US" dirty="0" smtClean="0"/>
              <a:t>Egypt (metal goods, textiles, horses, salt) </a:t>
            </a:r>
          </a:p>
          <a:p>
            <a:pPr lvl="1"/>
            <a:r>
              <a:rPr lang="en-US" dirty="0" smtClean="0"/>
              <a:t>Mali (gold, salt)</a:t>
            </a:r>
          </a:p>
          <a:p>
            <a:pPr lvl="1"/>
            <a:r>
              <a:rPr lang="en-US" dirty="0" smtClean="0"/>
              <a:t>Songhai (gold, salt)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49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01" y="3592318"/>
            <a:ext cx="6346308" cy="3265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4152855" cy="216574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Rise of large cities</a:t>
            </a:r>
          </a:p>
          <a:p>
            <a:pPr lvl="1"/>
            <a:r>
              <a:rPr lang="en-US" dirty="0" smtClean="0"/>
              <a:t>Timbuktu, Mogadishu, Mombasa, </a:t>
            </a:r>
            <a:r>
              <a:rPr lang="en-US" dirty="0" err="1" smtClean="0"/>
              <a:t>Kilwa</a:t>
            </a:r>
            <a:r>
              <a:rPr lang="en-US" dirty="0" smtClean="0"/>
              <a:t>, Meroe, Cairo, Mecca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91145" y="1413339"/>
            <a:ext cx="4152855" cy="23265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Swahili Culture and Language</a:t>
            </a:r>
          </a:p>
          <a:p>
            <a:pPr lvl="1"/>
            <a:r>
              <a:rPr lang="en-US" dirty="0" smtClean="0"/>
              <a:t>Combination of African and Arabian cultures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0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Stateless Societies</a:t>
            </a:r>
          </a:p>
          <a:p>
            <a:pPr lvl="1"/>
            <a:r>
              <a:rPr lang="en-US" dirty="0" smtClean="0"/>
              <a:t>Southern Africa</a:t>
            </a:r>
          </a:p>
          <a:p>
            <a:pPr lvl="1"/>
            <a:r>
              <a:rPr lang="en-US" dirty="0" smtClean="0"/>
              <a:t>Individual villages</a:t>
            </a:r>
          </a:p>
          <a:p>
            <a:pPr lvl="1"/>
            <a:r>
              <a:rPr lang="en-US" dirty="0" smtClean="0"/>
              <a:t>Organized by Clans</a:t>
            </a:r>
          </a:p>
          <a:p>
            <a:pPr lvl="1"/>
            <a:r>
              <a:rPr lang="en-US" dirty="0" smtClean="0"/>
              <a:t>Led by local ruler</a:t>
            </a:r>
          </a:p>
          <a:p>
            <a:r>
              <a:rPr lang="en-US" dirty="0" smtClean="0"/>
              <a:t>Due to more trade larger cities and states started to develop.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94" y="1417638"/>
            <a:ext cx="3687137" cy="277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80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8062" cy="4525963"/>
          </a:xfrm>
        </p:spPr>
        <p:txBody>
          <a:bodyPr/>
          <a:lstStyle/>
          <a:p>
            <a:r>
              <a:rPr lang="en-US" dirty="0" smtClean="0"/>
              <a:t>Walled villages</a:t>
            </a:r>
          </a:p>
          <a:p>
            <a:pPr lvl="1"/>
            <a:r>
              <a:rPr lang="en-US" dirty="0" smtClean="0"/>
              <a:t>Center of governments</a:t>
            </a:r>
          </a:p>
          <a:p>
            <a:pPr lvl="1"/>
            <a:r>
              <a:rPr lang="en-US" dirty="0" smtClean="0"/>
              <a:t>Marketplaces </a:t>
            </a:r>
          </a:p>
          <a:p>
            <a:pPr lvl="2"/>
            <a:r>
              <a:rPr lang="en-US" dirty="0" smtClean="0"/>
              <a:t>TRADE GOODS!</a:t>
            </a:r>
          </a:p>
          <a:p>
            <a:pPr lvl="1"/>
            <a:r>
              <a:rPr lang="en-US" dirty="0" smtClean="0"/>
              <a:t>Artisans</a:t>
            </a:r>
          </a:p>
          <a:p>
            <a:pPr lvl="2"/>
            <a:r>
              <a:rPr lang="en-US" dirty="0" smtClean="0"/>
              <a:t>Metalworking, woodworking, pottery, art, crafts, jewelry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878" y="2087407"/>
            <a:ext cx="4749994" cy="356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3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Kings and Subjects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3545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Closer relationship with commoners than other places</a:t>
            </a:r>
          </a:p>
          <a:p>
            <a:pPr lvl="1"/>
            <a:r>
              <a:rPr lang="en-US" dirty="0" smtClean="0"/>
              <a:t>Audiences to hear people’s problems</a:t>
            </a:r>
          </a:p>
          <a:p>
            <a:pPr lvl="2"/>
            <a:r>
              <a:rPr lang="en-US" dirty="0" smtClean="0"/>
              <a:t>Still high above the general people</a:t>
            </a:r>
          </a:p>
          <a:p>
            <a:r>
              <a:rPr lang="en-US" dirty="0" smtClean="0"/>
              <a:t>Protect trade</a:t>
            </a:r>
          </a:p>
          <a:p>
            <a:pPr lvl="1"/>
            <a:r>
              <a:rPr lang="en-US" dirty="0" smtClean="0"/>
              <a:t>Merchants get favors, king gets taxes</a:t>
            </a:r>
          </a:p>
          <a:p>
            <a:r>
              <a:rPr lang="en-US" dirty="0" smtClean="0"/>
              <a:t>Maintain law and order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113" r="15353"/>
          <a:stretch/>
        </p:blipFill>
        <p:spPr>
          <a:xfrm>
            <a:off x="4581240" y="1177323"/>
            <a:ext cx="4105560" cy="547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5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and Lineage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Identity determined by extended family and lineage group</a:t>
            </a:r>
          </a:p>
          <a:p>
            <a:pPr lvl="1"/>
            <a:r>
              <a:rPr lang="en-US" dirty="0" smtClean="0"/>
              <a:t>Extended family</a:t>
            </a:r>
          </a:p>
          <a:p>
            <a:pPr lvl="2"/>
            <a:r>
              <a:rPr lang="en-US" dirty="0" smtClean="0"/>
              <a:t>Parents, grandparents, children</a:t>
            </a:r>
          </a:p>
          <a:p>
            <a:pPr lvl="2"/>
            <a:r>
              <a:rPr lang="en-US" dirty="0" smtClean="0"/>
              <a:t>Live together in single mud hut</a:t>
            </a:r>
          </a:p>
          <a:p>
            <a:pPr lvl="1"/>
            <a:r>
              <a:rPr lang="en-US" dirty="0" smtClean="0"/>
              <a:t>Lineage Group</a:t>
            </a:r>
          </a:p>
          <a:p>
            <a:pPr lvl="2"/>
            <a:r>
              <a:rPr lang="en-US" dirty="0" smtClean="0"/>
              <a:t>Cornerstone of African society</a:t>
            </a:r>
          </a:p>
          <a:p>
            <a:pPr lvl="2"/>
            <a:r>
              <a:rPr lang="en-US" dirty="0" smtClean="0"/>
              <a:t>Traced from real or legendary common ancestor</a:t>
            </a:r>
          </a:p>
          <a:p>
            <a:pPr lvl="2"/>
            <a:r>
              <a:rPr lang="en-US" dirty="0" smtClean="0"/>
              <a:t>Elders held power</a:t>
            </a:r>
          </a:p>
          <a:p>
            <a:pPr lvl="2"/>
            <a:r>
              <a:rPr lang="en-US" dirty="0" smtClean="0"/>
              <a:t>Support each other</a:t>
            </a:r>
          </a:p>
          <a:p>
            <a:pPr lvl="2"/>
            <a:r>
              <a:rPr lang="en-US" dirty="0" smtClean="0"/>
              <a:t>Lineage from Mother, not Father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02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505</Words>
  <Application>Microsoft Macintosh PowerPoint</Application>
  <PresentationFormat>On-screen Show (4:3)</PresentationFormat>
  <Paragraphs>113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Traditional African Society</vt:lpstr>
      <vt:lpstr>Disclaimer: Africa does NOT look like this</vt:lpstr>
      <vt:lpstr>It looks more like this</vt:lpstr>
      <vt:lpstr>Trade</vt:lpstr>
      <vt:lpstr>Trade Impacts</vt:lpstr>
      <vt:lpstr>African Society</vt:lpstr>
      <vt:lpstr>Origins</vt:lpstr>
      <vt:lpstr>Kings and Subjects</vt:lpstr>
      <vt:lpstr>Family and Lineage</vt:lpstr>
      <vt:lpstr>Role of Women</vt:lpstr>
      <vt:lpstr>Education</vt:lpstr>
      <vt:lpstr>Coming of Age</vt:lpstr>
      <vt:lpstr>Slavery</vt:lpstr>
      <vt:lpstr>Religion</vt:lpstr>
      <vt:lpstr>African Diviner (Shaman) </vt:lpstr>
      <vt:lpstr>World of the Spirits</vt:lpstr>
      <vt:lpstr>Ancestor Idols</vt:lpstr>
      <vt:lpstr>Fetishes</vt:lpstr>
      <vt:lpstr>Art</vt:lpstr>
      <vt:lpstr>Art Cont…</vt:lpstr>
      <vt:lpstr>Rock Paintings</vt:lpstr>
      <vt:lpstr>Masks</vt:lpstr>
      <vt:lpstr>Music and Dance</vt:lpstr>
      <vt:lpstr>Jewelry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Traditional African Society</dc:title>
  <dc:creator>James</dc:creator>
  <cp:lastModifiedBy>James</cp:lastModifiedBy>
  <cp:revision>8</cp:revision>
  <dcterms:created xsi:type="dcterms:W3CDTF">2014-08-24T22:31:55Z</dcterms:created>
  <dcterms:modified xsi:type="dcterms:W3CDTF">2014-08-24T23:40:34Z</dcterms:modified>
</cp:coreProperties>
</file>